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259" r:id="rId1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zkahalal.files.wordpress.com/2013/01/manual-guidelines-for-halal-industry-and-services-english-2013.pdf" TargetMode="External"/><Relationship Id="rId2" Type="http://schemas.openxmlformats.org/officeDocument/2006/relationships/hyperlink" Target="https://azkahalal.files.wordpress.com/2013/01/manual-guidelines-for-halal-industry-and-services-2013-arabic.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686300" y="933450"/>
            <a:ext cx="4000500" cy="646113"/>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charset="0"/>
              <a:buChar char="•"/>
              <a:defRPr/>
            </a:pPr>
            <a:r>
              <a:rPr lang="ar-EG" sz="2400" dirty="0">
                <a:latin typeface="Simplified Arabic" pitchFamily="18" charset="-78"/>
                <a:cs typeface="Simplified Arabic" pitchFamily="18" charset="-78"/>
              </a:rPr>
              <a:t>الحـلال (المباح)</a:t>
            </a:r>
            <a:endParaRPr lang="ar-KW" sz="2400" dirty="0">
              <a:latin typeface="Simplified Arabic" pitchFamily="18" charset="-78"/>
              <a:cs typeface="Simplified Arabic" pitchFamily="18" charset="-78"/>
            </a:endParaRPr>
          </a:p>
        </p:txBody>
      </p:sp>
      <p:sp>
        <p:nvSpPr>
          <p:cNvPr id="12291" name="Rectangle 3"/>
          <p:cNvSpPr>
            <a:spLocks noChangeArrowheads="1"/>
          </p:cNvSpPr>
          <p:nvPr/>
        </p:nvSpPr>
        <p:spPr bwMode="auto">
          <a:xfrm>
            <a:off x="4686300" y="76200"/>
            <a:ext cx="4000500" cy="738188"/>
          </a:xfrm>
          <a:prstGeom prst="rect">
            <a:avLst/>
          </a:prstGeom>
          <a:solidFill>
            <a:srgbClr val="0070C0"/>
          </a:solidFill>
          <a:ln w="9525">
            <a:noFill/>
            <a:miter lim="800000"/>
            <a:headEnd/>
            <a:tailEnd/>
          </a:ln>
        </p:spPr>
        <p:txBody>
          <a:bodyPr>
            <a:spAutoFit/>
          </a:bodyPr>
          <a:lstStyle/>
          <a:p>
            <a:pPr algn="just" rtl="1">
              <a:lnSpc>
                <a:spcPct val="150000"/>
              </a:lnSpc>
              <a:spcBef>
                <a:spcPts val="600"/>
              </a:spcBef>
            </a:pPr>
            <a:r>
              <a:rPr lang="ar-KW" sz="2800">
                <a:solidFill>
                  <a:schemeClr val="bg1"/>
                </a:solidFill>
                <a:latin typeface="Simplified Arabic" pitchFamily="18" charset="-78"/>
                <a:cs typeface="Simplified Arabic" pitchFamily="18" charset="-78"/>
              </a:rPr>
              <a:t>المصطلح</a:t>
            </a:r>
            <a:endParaRPr lang="en-US" sz="2800" b="0">
              <a:solidFill>
                <a:schemeClr val="bg1"/>
              </a:solidFill>
              <a:latin typeface="Calibri" pitchFamily="34" charset="0"/>
            </a:endParaRPr>
          </a:p>
        </p:txBody>
      </p:sp>
      <p:sp>
        <p:nvSpPr>
          <p:cNvPr id="12292" name="Rectangle 3"/>
          <p:cNvSpPr>
            <a:spLocks noChangeArrowheads="1"/>
          </p:cNvSpPr>
          <p:nvPr/>
        </p:nvSpPr>
        <p:spPr bwMode="auto">
          <a:xfrm>
            <a:off x="304800" y="103188"/>
            <a:ext cx="4191000" cy="671512"/>
          </a:xfrm>
          <a:prstGeom prst="rect">
            <a:avLst/>
          </a:prstGeom>
          <a:solidFill>
            <a:srgbClr val="0070C0"/>
          </a:solidFill>
          <a:ln w="9525">
            <a:noFill/>
            <a:miter lim="800000"/>
            <a:headEnd/>
            <a:tailEnd/>
          </a:ln>
        </p:spPr>
        <p:txBody>
          <a:bodyPr>
            <a:spAutoFit/>
          </a:bodyPr>
          <a:lstStyle/>
          <a:p>
            <a:pPr>
              <a:lnSpc>
                <a:spcPct val="150000"/>
              </a:lnSpc>
            </a:pPr>
            <a:r>
              <a:rPr lang="en-US" sz="2800">
                <a:solidFill>
                  <a:schemeClr val="bg1"/>
                </a:solidFill>
                <a:latin typeface="Calibri" pitchFamily="34" charset="0"/>
              </a:rPr>
              <a:t>The Concept</a:t>
            </a:r>
          </a:p>
        </p:txBody>
      </p:sp>
      <p:sp>
        <p:nvSpPr>
          <p:cNvPr id="9" name="Rectangle 8"/>
          <p:cNvSpPr>
            <a:spLocks noChangeArrowheads="1"/>
          </p:cNvSpPr>
          <p:nvPr/>
        </p:nvSpPr>
        <p:spPr bwMode="auto">
          <a:xfrm>
            <a:off x="4686300" y="1639888"/>
            <a:ext cx="4000500" cy="646112"/>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charset="0"/>
              <a:buChar char="•"/>
              <a:defRPr/>
            </a:pPr>
            <a:r>
              <a:rPr lang="ar-EG" sz="2400" dirty="0">
                <a:latin typeface="Simplified Arabic" pitchFamily="18" charset="-78"/>
                <a:cs typeface="Simplified Arabic" pitchFamily="18" charset="-78"/>
              </a:rPr>
              <a:t>الحـرام</a:t>
            </a:r>
            <a:endParaRPr lang="ar-KW" sz="2400" dirty="0">
              <a:latin typeface="Simplified Arabic" pitchFamily="18" charset="-78"/>
              <a:cs typeface="Simplified Arabic" pitchFamily="18" charset="-78"/>
            </a:endParaRPr>
          </a:p>
        </p:txBody>
      </p:sp>
      <p:sp>
        <p:nvSpPr>
          <p:cNvPr id="10" name="Rectangle 9"/>
          <p:cNvSpPr>
            <a:spLocks noChangeArrowheads="1"/>
          </p:cNvSpPr>
          <p:nvPr/>
        </p:nvSpPr>
        <p:spPr bwMode="auto">
          <a:xfrm>
            <a:off x="4686300" y="2325688"/>
            <a:ext cx="4000500" cy="646112"/>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pitchFamily="34" charset="0"/>
              <a:buChar char="•"/>
              <a:defRPr/>
            </a:pPr>
            <a:r>
              <a:rPr lang="ar-EG" sz="2400" dirty="0">
                <a:latin typeface="Simplified Arabic" pitchFamily="18" charset="-78"/>
                <a:cs typeface="Simplified Arabic" pitchFamily="18" charset="-78"/>
              </a:rPr>
              <a:t>المكـروه</a:t>
            </a:r>
            <a:endParaRPr lang="ar-KW" sz="2400" dirty="0">
              <a:latin typeface="Simplified Arabic" pitchFamily="18" charset="-78"/>
              <a:cs typeface="Simplified Arabic" pitchFamily="18" charset="-78"/>
            </a:endParaRPr>
          </a:p>
        </p:txBody>
      </p:sp>
      <p:sp>
        <p:nvSpPr>
          <p:cNvPr id="17" name="Rectangle 16"/>
          <p:cNvSpPr>
            <a:spLocks noChangeArrowheads="1"/>
          </p:cNvSpPr>
          <p:nvPr/>
        </p:nvSpPr>
        <p:spPr bwMode="auto">
          <a:xfrm>
            <a:off x="4686300" y="3697288"/>
            <a:ext cx="4000500" cy="646112"/>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charset="0"/>
              <a:buChar char="•"/>
              <a:defRPr/>
            </a:pPr>
            <a:r>
              <a:rPr lang="ar-EG" sz="2400" dirty="0">
                <a:latin typeface="Simplified Arabic" pitchFamily="18" charset="-78"/>
                <a:cs typeface="Simplified Arabic" pitchFamily="18" charset="-78"/>
              </a:rPr>
              <a:t>النجس</a:t>
            </a:r>
            <a:endParaRPr lang="ar-KW" sz="2400" dirty="0">
              <a:latin typeface="Simplified Arabic" pitchFamily="18" charset="-78"/>
              <a:cs typeface="Simplified Arabic" pitchFamily="18" charset="-78"/>
            </a:endParaRPr>
          </a:p>
        </p:txBody>
      </p:sp>
      <p:sp>
        <p:nvSpPr>
          <p:cNvPr id="18" name="Rectangle 17"/>
          <p:cNvSpPr>
            <a:spLocks noChangeArrowheads="1"/>
          </p:cNvSpPr>
          <p:nvPr/>
        </p:nvSpPr>
        <p:spPr bwMode="auto">
          <a:xfrm>
            <a:off x="4686300" y="4459288"/>
            <a:ext cx="4000500" cy="646112"/>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charset="0"/>
              <a:buChar char="•"/>
              <a:defRPr/>
            </a:pPr>
            <a:r>
              <a:rPr lang="ar-EG" sz="2400" dirty="0">
                <a:latin typeface="Simplified Arabic" pitchFamily="18" charset="-78"/>
                <a:cs typeface="Simplified Arabic" pitchFamily="18" charset="-78"/>
              </a:rPr>
              <a:t>المتنجس</a:t>
            </a:r>
            <a:endParaRPr lang="ar-KW" sz="2400" dirty="0">
              <a:latin typeface="Simplified Arabic" pitchFamily="18" charset="-78"/>
              <a:cs typeface="Simplified Arabic" pitchFamily="18" charset="-78"/>
            </a:endParaRPr>
          </a:p>
        </p:txBody>
      </p:sp>
      <p:sp>
        <p:nvSpPr>
          <p:cNvPr id="26" name="Rectangle 25"/>
          <p:cNvSpPr>
            <a:spLocks noChangeArrowheads="1"/>
          </p:cNvSpPr>
          <p:nvPr/>
        </p:nvSpPr>
        <p:spPr bwMode="auto">
          <a:xfrm>
            <a:off x="4686300" y="3011488"/>
            <a:ext cx="4000500" cy="646112"/>
          </a:xfrm>
          <a:prstGeom prst="rect">
            <a:avLst/>
          </a:prstGeom>
          <a:solidFill>
            <a:schemeClr val="accent6">
              <a:lumMod val="20000"/>
              <a:lumOff val="80000"/>
            </a:schemeClr>
          </a:solidFill>
          <a:ln>
            <a:noFill/>
          </a:ln>
        </p:spPr>
        <p:txBody>
          <a:bodyPr>
            <a:spAutoFit/>
          </a:bodyPr>
          <a:lstStyle/>
          <a:p>
            <a:pPr marL="342900" indent="-342900" algn="just" rtl="1">
              <a:lnSpc>
                <a:spcPct val="150000"/>
              </a:lnSpc>
              <a:spcBef>
                <a:spcPts val="600"/>
              </a:spcBef>
              <a:buFont typeface="Arial" charset="0"/>
              <a:buChar char="•"/>
              <a:defRPr/>
            </a:pPr>
            <a:r>
              <a:rPr lang="ar-EG" sz="2400" dirty="0">
                <a:latin typeface="Simplified Arabic" pitchFamily="18" charset="-78"/>
                <a:cs typeface="Simplified Arabic" pitchFamily="18" charset="-78"/>
              </a:rPr>
              <a:t>الشبهات (المشتبهات)</a:t>
            </a:r>
            <a:endParaRPr lang="ar-KW" sz="2400" dirty="0">
              <a:latin typeface="Simplified Arabic" pitchFamily="18" charset="-78"/>
              <a:cs typeface="Simplified Arabic" pitchFamily="18" charset="-78"/>
            </a:endParaRPr>
          </a:p>
        </p:txBody>
      </p:sp>
      <p:sp>
        <p:nvSpPr>
          <p:cNvPr id="30" name="Rectangle 29"/>
          <p:cNvSpPr>
            <a:spLocks noChangeArrowheads="1"/>
          </p:cNvSpPr>
          <p:nvPr/>
        </p:nvSpPr>
        <p:spPr bwMode="auto">
          <a:xfrm>
            <a:off x="228600" y="914400"/>
            <a:ext cx="4267200" cy="646113"/>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Calibri" pitchFamily="34" charset="0"/>
                <a:cs typeface="Calibri" pitchFamily="34" charset="0"/>
              </a:rPr>
              <a:t>Halal (</a:t>
            </a:r>
            <a:r>
              <a:rPr lang="en-US" sz="2400" dirty="0" err="1">
                <a:latin typeface="Calibri" pitchFamily="34" charset="0"/>
                <a:cs typeface="Calibri" pitchFamily="34" charset="0"/>
              </a:rPr>
              <a:t>Mubah</a:t>
            </a:r>
            <a:r>
              <a:rPr lang="en-US" sz="2400" dirty="0">
                <a:latin typeface="Calibri" pitchFamily="34" charset="0"/>
                <a:cs typeface="Calibri" pitchFamily="34" charset="0"/>
              </a:rPr>
              <a:t>)</a:t>
            </a:r>
            <a:endParaRPr lang="ar-KW" sz="2400" dirty="0">
              <a:latin typeface="Calibri" pitchFamily="34" charset="0"/>
              <a:cs typeface="Times New Roman" pitchFamily="18" charset="0"/>
            </a:endParaRPr>
          </a:p>
        </p:txBody>
      </p:sp>
      <p:sp>
        <p:nvSpPr>
          <p:cNvPr id="31" name="Rectangle 30"/>
          <p:cNvSpPr>
            <a:spLocks noChangeArrowheads="1"/>
          </p:cNvSpPr>
          <p:nvPr/>
        </p:nvSpPr>
        <p:spPr bwMode="auto">
          <a:xfrm>
            <a:off x="228600" y="1620838"/>
            <a:ext cx="4267200" cy="646112"/>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Times New Roman" pitchFamily="18" charset="0"/>
                <a:cs typeface="Times New Roman" pitchFamily="18" charset="0"/>
              </a:rPr>
              <a:t>Haram</a:t>
            </a:r>
            <a:endParaRPr lang="ar-KW" sz="2400" dirty="0">
              <a:latin typeface="Calibri" pitchFamily="34" charset="0"/>
              <a:cs typeface="Times New Roman" pitchFamily="18" charset="0"/>
            </a:endParaRPr>
          </a:p>
        </p:txBody>
      </p:sp>
      <p:sp>
        <p:nvSpPr>
          <p:cNvPr id="32" name="Rectangle 31"/>
          <p:cNvSpPr>
            <a:spLocks noChangeArrowheads="1"/>
          </p:cNvSpPr>
          <p:nvPr/>
        </p:nvSpPr>
        <p:spPr bwMode="auto">
          <a:xfrm>
            <a:off x="228600" y="2306638"/>
            <a:ext cx="4267200" cy="646112"/>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Times New Roman" pitchFamily="18" charset="0"/>
                <a:cs typeface="Times New Roman" pitchFamily="18" charset="0"/>
              </a:rPr>
              <a:t>Disapproved (Makrooh)</a:t>
            </a:r>
          </a:p>
        </p:txBody>
      </p:sp>
      <p:sp>
        <p:nvSpPr>
          <p:cNvPr id="33" name="Rectangle 32"/>
          <p:cNvSpPr>
            <a:spLocks noChangeArrowheads="1"/>
          </p:cNvSpPr>
          <p:nvPr/>
        </p:nvSpPr>
        <p:spPr bwMode="auto">
          <a:xfrm>
            <a:off x="228600" y="3678238"/>
            <a:ext cx="4267200" cy="579437"/>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Times New Roman" pitchFamily="18" charset="0"/>
                <a:cs typeface="Times New Roman" pitchFamily="18" charset="0"/>
              </a:rPr>
              <a:t>Najis</a:t>
            </a:r>
            <a:endParaRPr lang="ar-KW" sz="2400" dirty="0">
              <a:latin typeface="Times New Roman" pitchFamily="18" charset="0"/>
              <a:cs typeface="Times New Roman" pitchFamily="18" charset="0"/>
            </a:endParaRPr>
          </a:p>
        </p:txBody>
      </p:sp>
      <p:sp>
        <p:nvSpPr>
          <p:cNvPr id="34" name="Rectangle 33"/>
          <p:cNvSpPr>
            <a:spLocks noChangeArrowheads="1"/>
          </p:cNvSpPr>
          <p:nvPr/>
        </p:nvSpPr>
        <p:spPr bwMode="auto">
          <a:xfrm>
            <a:off x="228600" y="4440238"/>
            <a:ext cx="4267200" cy="579437"/>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Times New Roman" pitchFamily="18" charset="0"/>
                <a:cs typeface="Times New Roman" pitchFamily="18" charset="0"/>
              </a:rPr>
              <a:t>Al-</a:t>
            </a:r>
            <a:r>
              <a:rPr lang="en-US" sz="2400" dirty="0" err="1">
                <a:latin typeface="Times New Roman" pitchFamily="18" charset="0"/>
                <a:cs typeface="Times New Roman" pitchFamily="18" charset="0"/>
              </a:rPr>
              <a:t>Mutnaajis</a:t>
            </a:r>
            <a:endParaRPr lang="ar-KW" sz="2400" dirty="0">
              <a:latin typeface="Times New Roman" pitchFamily="18" charset="0"/>
              <a:cs typeface="Times New Roman" pitchFamily="18" charset="0"/>
            </a:endParaRPr>
          </a:p>
        </p:txBody>
      </p:sp>
      <p:sp>
        <p:nvSpPr>
          <p:cNvPr id="36" name="Rectangle 35"/>
          <p:cNvSpPr>
            <a:spLocks noChangeArrowheads="1"/>
          </p:cNvSpPr>
          <p:nvPr/>
        </p:nvSpPr>
        <p:spPr bwMode="auto">
          <a:xfrm>
            <a:off x="228600" y="2992438"/>
            <a:ext cx="4267200" cy="646112"/>
          </a:xfrm>
          <a:prstGeom prst="rect">
            <a:avLst/>
          </a:prstGeom>
          <a:solidFill>
            <a:schemeClr val="accent6">
              <a:lumMod val="20000"/>
              <a:lumOff val="80000"/>
            </a:schemeClr>
          </a:solidFill>
          <a:ln>
            <a:noFill/>
          </a:ln>
        </p:spPr>
        <p:txBody>
          <a:bodyPr>
            <a:spAutoFit/>
          </a:bodyPr>
          <a:lstStyle/>
          <a:p>
            <a:pPr marL="342900" indent="-342900" algn="just">
              <a:lnSpc>
                <a:spcPct val="150000"/>
              </a:lnSpc>
              <a:spcBef>
                <a:spcPts val="600"/>
              </a:spcBef>
              <a:buFont typeface="Arial" charset="0"/>
              <a:buChar char="•"/>
              <a:defRPr/>
            </a:pPr>
            <a:r>
              <a:rPr lang="en-US" sz="2400" dirty="0">
                <a:latin typeface="Times New Roman" pitchFamily="18" charset="0"/>
                <a:cs typeface="Times New Roman" pitchFamily="18" charset="0"/>
              </a:rPr>
              <a:t>The Suspicions (Mashbooh)</a:t>
            </a:r>
            <a:endParaRPr lang="ar-KW" sz="2400" dirty="0">
              <a:latin typeface="Times New Roman" pitchFamily="18" charset="0"/>
              <a:cs typeface="Times New Roman" pitchFamily="18" charset="0"/>
            </a:endParaRPr>
          </a:p>
        </p:txBody>
      </p:sp>
      <p:sp>
        <p:nvSpPr>
          <p:cNvPr id="16" name="Rectangle 1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04800" y="152400"/>
            <a:ext cx="8534400" cy="1154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يجب حماية مصادر </a:t>
            </a:r>
            <a:r>
              <a:rPr lang="ar-KW" sz="2400" dirty="0">
                <a:latin typeface="Simplified Arabic" pitchFamily="18" charset="-78"/>
                <a:cs typeface="Simplified Arabic" pitchFamily="18" charset="-78"/>
              </a:rPr>
              <a:t>الذبائح </a:t>
            </a:r>
            <a:r>
              <a:rPr lang="ar-EG" sz="2400" dirty="0">
                <a:latin typeface="Simplified Arabic" pitchFamily="18" charset="-78"/>
                <a:cs typeface="Simplified Arabic" pitchFamily="18" charset="-78"/>
              </a:rPr>
              <a:t>من التلوث الناجم عن مصادر كالكائنات الدقيقة والطفيليات والفضلات الحيوانية</a:t>
            </a:r>
            <a:endParaRPr lang="en-US" sz="2400" dirty="0">
              <a:latin typeface="Simplified Arabic" pitchFamily="18" charset="-78"/>
              <a:cs typeface="Simplified Arabic" pitchFamily="18" charset="-78"/>
            </a:endParaRPr>
          </a:p>
        </p:txBody>
      </p:sp>
      <p:sp>
        <p:nvSpPr>
          <p:cNvPr id="104451" name="Rectangle 3"/>
          <p:cNvSpPr>
            <a:spLocks noChangeArrowheads="1"/>
          </p:cNvSpPr>
          <p:nvPr/>
        </p:nvSpPr>
        <p:spPr bwMode="auto">
          <a:xfrm>
            <a:off x="304800" y="13716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Food sources must be protected from contamination from sources such as undesirable micro-organisms, pests and fecal contaminants;</a:t>
            </a:r>
          </a:p>
        </p:txBody>
      </p:sp>
      <p:sp>
        <p:nvSpPr>
          <p:cNvPr id="15" name="Rectangle 14"/>
          <p:cNvSpPr>
            <a:spLocks noChangeArrowheads="1"/>
          </p:cNvSpPr>
          <p:nvPr/>
        </p:nvSpPr>
        <p:spPr bwMode="auto">
          <a:xfrm>
            <a:off x="304800" y="3048000"/>
            <a:ext cx="85344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ضمان التخلص من كافة فضلات </a:t>
            </a:r>
            <a:r>
              <a:rPr lang="ar-KW" sz="2400" dirty="0">
                <a:latin typeface="Simplified Arabic" pitchFamily="18" charset="-78"/>
                <a:cs typeface="Simplified Arabic" pitchFamily="18" charset="-78"/>
              </a:rPr>
              <a:t>الذبح </a:t>
            </a:r>
            <a:r>
              <a:rPr lang="ar-EG" sz="2400" dirty="0">
                <a:latin typeface="Simplified Arabic" pitchFamily="18" charset="-78"/>
                <a:cs typeface="Simplified Arabic" pitchFamily="18" charset="-78"/>
              </a:rPr>
              <a:t>بالكامل، وعلى نحو يضمن عدم حدوث تلوث سواء داخل أو خارج منطقة إنتاج وتصنيع </a:t>
            </a:r>
            <a:r>
              <a:rPr lang="ar-KW" sz="2400" dirty="0">
                <a:latin typeface="Simplified Arabic" pitchFamily="18" charset="-78"/>
                <a:cs typeface="Simplified Arabic" pitchFamily="18" charset="-78"/>
              </a:rPr>
              <a:t>الذبائح</a:t>
            </a:r>
            <a:endParaRPr lang="en-US" sz="2400" dirty="0">
              <a:latin typeface="Simplified Arabic" pitchFamily="18" charset="-78"/>
              <a:cs typeface="Simplified Arabic" pitchFamily="18" charset="-78"/>
            </a:endParaRPr>
          </a:p>
        </p:txBody>
      </p:sp>
      <p:sp>
        <p:nvSpPr>
          <p:cNvPr id="104453" name="Rectangle 3"/>
          <p:cNvSpPr>
            <a:spLocks noChangeArrowheads="1"/>
          </p:cNvSpPr>
          <p:nvPr/>
        </p:nvSpPr>
        <p:spPr bwMode="auto">
          <a:xfrm>
            <a:off x="304800" y="44958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That all food and product waste is disposed of completely and in a way that ensures no contamination can occur either within or outside the confines of the food processing and production area;</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152400"/>
            <a:ext cx="85344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تخزين المواد الضارة بأسلوب ملائم، وبحيث لا يمكن الوصول إليها إلا وفق شروط خاصة معتمدة</a:t>
            </a:r>
            <a:endParaRPr lang="en-US" sz="2400" dirty="0">
              <a:latin typeface="Simplified Arabic" pitchFamily="18" charset="-78"/>
              <a:cs typeface="Simplified Arabic" pitchFamily="18" charset="-78"/>
            </a:endParaRPr>
          </a:p>
        </p:txBody>
      </p:sp>
      <p:sp>
        <p:nvSpPr>
          <p:cNvPr id="105475" name="Rectangle 3"/>
          <p:cNvSpPr>
            <a:spLocks noChangeArrowheads="1"/>
          </p:cNvSpPr>
          <p:nvPr/>
        </p:nvSpPr>
        <p:spPr bwMode="auto">
          <a:xfrm>
            <a:off x="304800" y="13716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That harmful substances be stored in an appropriate way, such that they can only be accessed under approved conditions;</a:t>
            </a:r>
          </a:p>
        </p:txBody>
      </p:sp>
      <p:sp>
        <p:nvSpPr>
          <p:cNvPr id="12" name="Rectangle 11"/>
          <p:cNvSpPr>
            <a:spLocks noChangeArrowheads="1"/>
          </p:cNvSpPr>
          <p:nvPr/>
        </p:nvSpPr>
        <p:spPr bwMode="auto">
          <a:xfrm>
            <a:off x="304800" y="3048000"/>
            <a:ext cx="85344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تدريب كافة العاملين على المحافظة على معايير الصحة والنظافة الشخصية ووضع النظم اللازمة للمحافظة على تطبيق هذه المعايير</a:t>
            </a:r>
            <a:endParaRPr lang="en-US" sz="2400" dirty="0">
              <a:latin typeface="Simplified Arabic" pitchFamily="18" charset="-78"/>
              <a:cs typeface="Simplified Arabic" pitchFamily="18" charset="-78"/>
            </a:endParaRPr>
          </a:p>
        </p:txBody>
      </p:sp>
      <p:sp>
        <p:nvSpPr>
          <p:cNvPr id="105477" name="Rectangle 3"/>
          <p:cNvSpPr>
            <a:spLocks noChangeArrowheads="1"/>
          </p:cNvSpPr>
          <p:nvPr/>
        </p:nvSpPr>
        <p:spPr bwMode="auto">
          <a:xfrm>
            <a:off x="304800" y="44958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All staff are trained in maintaining personal hygiene standards and that systems are in place to check on and ensure that these standards are maintained;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152400"/>
            <a:ext cx="85344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التزام الحذر في استخدام الإضافات الغذائية وعدم الإفراط في استخدامها، واستعمالها بشكل يتسم بالمسئولية، وعدم استخدامها كوسيلة لـ ‘إخفاء’ أي عيوب في منتجات </a:t>
            </a:r>
            <a:r>
              <a:rPr lang="ar-KW" sz="2400" dirty="0">
                <a:latin typeface="Simplified Arabic" pitchFamily="18" charset="-78"/>
                <a:cs typeface="Simplified Arabic" pitchFamily="18" charset="-78"/>
              </a:rPr>
              <a:t>الذبائح من اللحوم</a:t>
            </a:r>
            <a:endParaRPr lang="en-US" sz="2400" dirty="0">
              <a:latin typeface="Simplified Arabic" pitchFamily="18" charset="-78"/>
              <a:cs typeface="Simplified Arabic" pitchFamily="18" charset="-78"/>
            </a:endParaRPr>
          </a:p>
        </p:txBody>
      </p:sp>
      <p:sp>
        <p:nvSpPr>
          <p:cNvPr id="106499" name="Rectangle 3"/>
          <p:cNvSpPr>
            <a:spLocks noChangeArrowheads="1"/>
          </p:cNvSpPr>
          <p:nvPr/>
        </p:nvSpPr>
        <p:spPr bwMode="auto">
          <a:xfrm>
            <a:off x="304800" y="2505075"/>
            <a:ext cx="8534400" cy="2935288"/>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Proper caution is maintained over the use of food additives such that they are not used to excess and such that they are used in a responsible way and are not to be considered as ways to “disguise” or “hide” any imperfections in a food product;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152400"/>
            <a:ext cx="85344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وضع النظم اللازمة لتلافي أي تلوث </a:t>
            </a:r>
            <a:r>
              <a:rPr lang="ar-KW" sz="2400" dirty="0">
                <a:latin typeface="Simplified Arabic" pitchFamily="18" charset="-78"/>
                <a:cs typeface="Simplified Arabic" pitchFamily="18" charset="-78"/>
              </a:rPr>
              <a:t>للذبائح </a:t>
            </a:r>
            <a:r>
              <a:rPr lang="ar-EG" sz="2400" dirty="0">
                <a:latin typeface="Simplified Arabic" pitchFamily="18" charset="-78"/>
                <a:cs typeface="Simplified Arabic" pitchFamily="18" charset="-78"/>
              </a:rPr>
              <a:t>ناجم عن أي نوع من أنواع المواد الغريبة أو الضارة أو غير المرغوبة، كالزجاج أو الأتربة أو البلاستيك أو القطع التي قد تنفصل من الماكينات</a:t>
            </a:r>
            <a:endParaRPr lang="en-US" sz="2400" dirty="0">
              <a:latin typeface="Simplified Arabic" pitchFamily="18" charset="-78"/>
              <a:cs typeface="Simplified Arabic" pitchFamily="18" charset="-78"/>
            </a:endParaRPr>
          </a:p>
        </p:txBody>
      </p:sp>
      <p:sp>
        <p:nvSpPr>
          <p:cNvPr id="107523" name="Rectangle 3"/>
          <p:cNvSpPr>
            <a:spLocks noChangeArrowheads="1"/>
          </p:cNvSpPr>
          <p:nvPr/>
        </p:nvSpPr>
        <p:spPr bwMode="auto">
          <a:xfrm>
            <a:off x="304800" y="2505075"/>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That systems be put in place to prevent any contamination of foods by any sort of foreign or harmful or unwanted matter, such as glass, dust, plastic or pieces that could originate from machinery.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609600" y="1468438"/>
            <a:ext cx="8077200" cy="1168400"/>
          </a:xfrm>
          <a:prstGeom prst="rect">
            <a:avLst/>
          </a:prstGeom>
          <a:solidFill>
            <a:srgbClr val="0070C0"/>
          </a:solidFill>
          <a:ln w="9525">
            <a:noFill/>
            <a:miter lim="800000"/>
            <a:headEnd/>
            <a:tailEnd/>
          </a:ln>
        </p:spPr>
        <p:txBody>
          <a:bodyPr>
            <a:spAutoFit/>
          </a:bodyPr>
          <a:lstStyle/>
          <a:p>
            <a:pPr algn="ctr" rtl="1">
              <a:lnSpc>
                <a:spcPct val="300000"/>
              </a:lnSpc>
              <a:spcBef>
                <a:spcPts val="600"/>
              </a:spcBef>
            </a:pPr>
            <a:r>
              <a:rPr lang="ar-EG" sz="2800">
                <a:solidFill>
                  <a:schemeClr val="bg1"/>
                </a:solidFill>
                <a:latin typeface="Simplified Arabic" pitchFamily="18" charset="-78"/>
                <a:cs typeface="Simplified Arabic" pitchFamily="18" charset="-78"/>
              </a:rPr>
              <a:t>إجراءات أثناء ذبح </a:t>
            </a:r>
            <a:r>
              <a:rPr lang="ar-KW" sz="2800">
                <a:solidFill>
                  <a:schemeClr val="bg1"/>
                </a:solidFill>
                <a:latin typeface="Simplified Arabic" pitchFamily="18" charset="-78"/>
                <a:cs typeface="Simplified Arabic" pitchFamily="18" charset="-78"/>
              </a:rPr>
              <a:t>الدواجن</a:t>
            </a:r>
          </a:p>
        </p:txBody>
      </p:sp>
      <p:sp>
        <p:nvSpPr>
          <p:cNvPr id="108547" name="Rectangle 3"/>
          <p:cNvSpPr>
            <a:spLocks noChangeArrowheads="1"/>
          </p:cNvSpPr>
          <p:nvPr/>
        </p:nvSpPr>
        <p:spPr bwMode="auto">
          <a:xfrm>
            <a:off x="609600" y="3292475"/>
            <a:ext cx="8077200" cy="1146175"/>
          </a:xfrm>
          <a:prstGeom prst="rect">
            <a:avLst/>
          </a:prstGeom>
          <a:solidFill>
            <a:srgbClr val="0070C0"/>
          </a:solidFill>
          <a:ln w="9525">
            <a:noFill/>
            <a:miter lim="800000"/>
            <a:headEnd/>
            <a:tailEnd/>
          </a:ln>
        </p:spPr>
        <p:txBody>
          <a:bodyPr>
            <a:spAutoFit/>
          </a:bodyPr>
          <a:lstStyle/>
          <a:p>
            <a:pPr algn="ctr">
              <a:lnSpc>
                <a:spcPct val="300000"/>
              </a:lnSpc>
              <a:spcBef>
                <a:spcPts val="600"/>
              </a:spcBef>
            </a:pPr>
            <a:r>
              <a:rPr lang="en-US" sz="2800">
                <a:solidFill>
                  <a:schemeClr val="bg1"/>
                </a:solidFill>
                <a:latin typeface="Times New Roman" pitchFamily="18" charset="0"/>
                <a:cs typeface="Times New Roman" pitchFamily="18" charset="0"/>
              </a:rPr>
              <a:t>Procedures during Slaughter of Poultry</a:t>
            </a:r>
            <a:endParaRPr lang="ar-KW" sz="2800">
              <a:solidFill>
                <a:schemeClr val="bg1"/>
              </a:solidFill>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الذبح الحلال</a:t>
            </a:r>
            <a:endParaRPr lang="en-US" sz="2800" b="0">
              <a:latin typeface="Simplified Arabic" pitchFamily="18" charset="-78"/>
              <a:cs typeface="Simplified Arabic" pitchFamily="18" charset="-78"/>
            </a:endParaRPr>
          </a:p>
        </p:txBody>
      </p:sp>
      <p:sp>
        <p:nvSpPr>
          <p:cNvPr id="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a:t>
            </a:r>
            <a:r>
              <a:rPr lang="en-NZ" sz="2800">
                <a:latin typeface="Times New Roman" pitchFamily="18" charset="0"/>
                <a:cs typeface="Times New Roman" pitchFamily="18" charset="0"/>
              </a:rPr>
              <a:t>Halal slaughter </a:t>
            </a:r>
            <a:endParaRPr lang="en-US" sz="280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812800"/>
            <a:ext cx="8382000" cy="646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أ ) قبل الذبح، يفضل عدم كبح الدواجن رأسا على عقب.</a:t>
            </a:r>
            <a:endParaRPr lang="en-US" sz="2400" dirty="0">
              <a:latin typeface="Simplified Arabic" pitchFamily="18" charset="-78"/>
              <a:cs typeface="Simplified Arabic" pitchFamily="18" charset="-78"/>
            </a:endParaRPr>
          </a:p>
        </p:txBody>
      </p:sp>
      <p:sp>
        <p:nvSpPr>
          <p:cNvPr id="110595" name="Rectangle 3"/>
          <p:cNvSpPr>
            <a:spLocks noChangeArrowheads="1"/>
          </p:cNvSpPr>
          <p:nvPr/>
        </p:nvSpPr>
        <p:spPr bwMode="auto">
          <a:xfrm>
            <a:off x="323850" y="3733800"/>
            <a:ext cx="8534400" cy="1200150"/>
          </a:xfrm>
          <a:prstGeom prst="rect">
            <a:avLst/>
          </a:prstGeom>
          <a:no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a) Prior to slaughter, not to shackle of poultry/upside down is preferred.</a:t>
            </a:r>
          </a:p>
        </p:txBody>
      </p:sp>
      <p:sp>
        <p:nvSpPr>
          <p:cNvPr id="6" name="Rectangle 5"/>
          <p:cNvSpPr>
            <a:spLocks noChangeArrowheads="1"/>
          </p:cNvSpPr>
          <p:nvPr/>
        </p:nvSpPr>
        <p:spPr bwMode="auto">
          <a:xfrm>
            <a:off x="323850" y="1600200"/>
            <a:ext cx="8382000" cy="646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ب) لا يجوز صعق الحيوان قبل الذبح أو بعده.</a:t>
            </a:r>
            <a:endParaRPr lang="en-US" sz="2400" dirty="0">
              <a:latin typeface="Simplified Arabic" pitchFamily="18" charset="-78"/>
              <a:cs typeface="Simplified Arabic" pitchFamily="18" charset="-78"/>
            </a:endParaRPr>
          </a:p>
        </p:txBody>
      </p:sp>
      <p:sp>
        <p:nvSpPr>
          <p:cNvPr id="110597" name="Rectangle 3"/>
          <p:cNvSpPr>
            <a:spLocks noChangeArrowheads="1"/>
          </p:cNvSpPr>
          <p:nvPr/>
        </p:nvSpPr>
        <p:spPr bwMode="auto">
          <a:xfrm>
            <a:off x="304800" y="47625"/>
            <a:ext cx="8382000" cy="600075"/>
          </a:xfrm>
          <a:prstGeom prst="rect">
            <a:avLst/>
          </a:prstGeom>
          <a:solidFill>
            <a:srgbClr val="0070C0"/>
          </a:solidFill>
          <a:ln w="9525">
            <a:noFill/>
            <a:miter lim="800000"/>
            <a:headEnd/>
            <a:tailEnd/>
          </a:ln>
        </p:spPr>
        <p:txBody>
          <a:bodyPr>
            <a:spAutoFit/>
          </a:bodyPr>
          <a:lstStyle/>
          <a:p>
            <a:pPr algn="just" rtl="1">
              <a:lnSpc>
                <a:spcPct val="150000"/>
              </a:lnSpc>
              <a:spcBef>
                <a:spcPts val="600"/>
              </a:spcBef>
            </a:pPr>
            <a:r>
              <a:rPr lang="ar-EG" sz="2400">
                <a:solidFill>
                  <a:schemeClr val="bg1"/>
                </a:solidFill>
                <a:latin typeface="Simplified Arabic" pitchFamily="18" charset="-78"/>
                <a:cs typeface="Simplified Arabic" pitchFamily="18" charset="-78"/>
              </a:rPr>
              <a:t>ينبغي إجراء الذبح الحلال حسب الأحكام التالية: </a:t>
            </a:r>
            <a:endParaRPr lang="en-US" sz="2400">
              <a:solidFill>
                <a:schemeClr val="bg1"/>
              </a:solidFill>
              <a:latin typeface="Simplified Arabic" pitchFamily="18" charset="-78"/>
              <a:cs typeface="Simplified Arabic" pitchFamily="18" charset="-78"/>
            </a:endParaRPr>
          </a:p>
        </p:txBody>
      </p:sp>
      <p:sp>
        <p:nvSpPr>
          <p:cNvPr id="110598" name="Rectangle 3"/>
          <p:cNvSpPr>
            <a:spLocks noChangeArrowheads="1"/>
          </p:cNvSpPr>
          <p:nvPr/>
        </p:nvSpPr>
        <p:spPr bwMode="auto">
          <a:xfrm>
            <a:off x="304800" y="2438400"/>
            <a:ext cx="8382000" cy="1133475"/>
          </a:xfrm>
          <a:prstGeom prst="rect">
            <a:avLst/>
          </a:prstGeom>
          <a:solidFill>
            <a:srgbClr val="0070C0"/>
          </a:solidFill>
          <a:ln w="9525">
            <a:noFill/>
            <a:miter lim="800000"/>
            <a:headEnd/>
            <a:tailEnd/>
          </a:ln>
        </p:spPr>
        <p:txBody>
          <a:bodyPr>
            <a:spAutoFit/>
          </a:bodyPr>
          <a:lstStyle/>
          <a:p>
            <a:pPr algn="just">
              <a:lnSpc>
                <a:spcPct val="150000"/>
              </a:lnSpc>
            </a:pPr>
            <a:r>
              <a:rPr lang="en-US" sz="2400" b="0">
                <a:solidFill>
                  <a:schemeClr val="bg1"/>
                </a:solidFill>
                <a:latin typeface="Times New Roman" pitchFamily="18" charset="0"/>
                <a:cs typeface="Times New Roman" pitchFamily="18" charset="0"/>
              </a:rPr>
              <a:t>The Halal slaughter should be carried out according to the following regulations:</a:t>
            </a:r>
          </a:p>
        </p:txBody>
      </p:sp>
      <p:sp>
        <p:nvSpPr>
          <p:cNvPr id="10" name="Text Box 5"/>
          <p:cNvSpPr txBox="1">
            <a:spLocks noChangeArrowheads="1"/>
          </p:cNvSpPr>
          <p:nvPr/>
        </p:nvSpPr>
        <p:spPr bwMode="auto">
          <a:xfrm>
            <a:off x="304800" y="5024438"/>
            <a:ext cx="8763000" cy="461962"/>
          </a:xfrm>
          <a:prstGeom prst="rect">
            <a:avLst/>
          </a:prstGeom>
          <a:noFill/>
          <a:ln w="9525">
            <a:noFill/>
            <a:miter lim="800000"/>
            <a:headEnd/>
            <a:tailEnd/>
          </a:ln>
        </p:spPr>
        <p:txBody>
          <a:bodyPr>
            <a:spAutoFit/>
          </a:bodyPr>
          <a:lstStyle/>
          <a:p>
            <a:pPr algn="justLow" eaLnBrk="0" hangingPunct="0"/>
            <a:r>
              <a:rPr lang="en-US" sz="2400">
                <a:latin typeface="Times New Roman" pitchFamily="18" charset="0"/>
                <a:cs typeface="Times New Roman" pitchFamily="18" charset="0"/>
              </a:rPr>
              <a:t>b)  Prior-cut and post-cut stun are not allowed</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8128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ج) يجب ذبح كل دجاجة على حده باليد (لا يجوز استخدام وسائل ميكانيكية للذبح).</a:t>
            </a:r>
            <a:endParaRPr lang="en-US" sz="2400" dirty="0">
              <a:latin typeface="Simplified Arabic" pitchFamily="18" charset="-78"/>
              <a:cs typeface="Simplified Arabic" pitchFamily="18" charset="-78"/>
            </a:endParaRPr>
          </a:p>
        </p:txBody>
      </p:sp>
      <p:sp>
        <p:nvSpPr>
          <p:cNvPr id="111619" name="Rectangle 3"/>
          <p:cNvSpPr>
            <a:spLocks noChangeArrowheads="1"/>
          </p:cNvSpPr>
          <p:nvPr/>
        </p:nvSpPr>
        <p:spPr bwMode="auto">
          <a:xfrm>
            <a:off x="228600" y="1600200"/>
            <a:ext cx="8534400" cy="1133475"/>
          </a:xfrm>
          <a:prstGeom prst="rect">
            <a:avLst/>
          </a:prstGeom>
          <a:no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c) Each chicken to be slaughtered individually by hand (No Mechanical slaughter of poultry).</a:t>
            </a:r>
          </a:p>
        </p:txBody>
      </p:sp>
      <p:sp>
        <p:nvSpPr>
          <p:cNvPr id="7" name="Rectangle 6"/>
          <p:cNvSpPr>
            <a:spLocks noChangeArrowheads="1"/>
          </p:cNvSpPr>
          <p:nvPr/>
        </p:nvSpPr>
        <p:spPr bwMode="auto">
          <a:xfrm>
            <a:off x="304800" y="3108325"/>
            <a:ext cx="8382000" cy="1200150"/>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 د) يجب قطع القصبة الهوائية والمريء عند الذبح. وسوف يتم قطع الشرايين السباتية وأوردة الرقبة تلقائيا عندما يتم قطع القناتين الرئيستين</a:t>
            </a:r>
            <a:r>
              <a:rPr lang="en-US" sz="2400"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 </a:t>
            </a:r>
            <a:r>
              <a:rPr lang="en-US" sz="2400" dirty="0">
                <a:latin typeface="Simplified Arabic" pitchFamily="18" charset="-78"/>
                <a:cs typeface="Simplified Arabic" pitchFamily="18" charset="-78"/>
              </a:rPr>
              <a:t>)</a:t>
            </a:r>
            <a:r>
              <a:rPr lang="ar-KW" sz="2400" dirty="0">
                <a:latin typeface="Simplified Arabic" pitchFamily="18" charset="-78"/>
                <a:cs typeface="Simplified Arabic" pitchFamily="18" charset="-78"/>
              </a:rPr>
              <a:t>إنظر الشكل </a:t>
            </a:r>
            <a:r>
              <a:rPr lang="en-US" sz="2400" dirty="0">
                <a:latin typeface="Simplified Arabic" pitchFamily="18" charset="-78"/>
                <a:cs typeface="Simplified Arabic" pitchFamily="18" charset="-78"/>
              </a:rPr>
              <a:t>(II</a:t>
            </a:r>
            <a:r>
              <a:rPr lang="ar-EG" sz="2400"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sp>
        <p:nvSpPr>
          <p:cNvPr id="111621" name="Rectangle 3"/>
          <p:cNvSpPr>
            <a:spLocks noChangeArrowheads="1"/>
          </p:cNvSpPr>
          <p:nvPr/>
        </p:nvSpPr>
        <p:spPr bwMode="auto">
          <a:xfrm>
            <a:off x="228600" y="4505325"/>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d)The slaughtering should sever the trachea and esophagus. The carotid arteries and jugular veins will automatically be severed when both main vessels are cut through (Figure II).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812800"/>
            <a:ext cx="8382000" cy="1708150"/>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هـ) يجب الذبح بسرعة ومرة واحدة. ولا يجوز استخدام "حركة المنشار" في الذبح إلا إذا لم تُرفع أداة الذبح عن الحيوان أثناء ذبحه. ويعد أي رفع للسكين انتهاء لذبحة واحدة.</a:t>
            </a:r>
            <a:endParaRPr lang="en-US" sz="2400" dirty="0">
              <a:latin typeface="Simplified Arabic" pitchFamily="18" charset="-78"/>
              <a:cs typeface="Simplified Arabic" pitchFamily="18" charset="-78"/>
            </a:endParaRPr>
          </a:p>
        </p:txBody>
      </p:sp>
      <p:sp>
        <p:nvSpPr>
          <p:cNvPr id="112643" name="Rectangle 3"/>
          <p:cNvSpPr>
            <a:spLocks noChangeArrowheads="1"/>
          </p:cNvSpPr>
          <p:nvPr/>
        </p:nvSpPr>
        <p:spPr bwMode="auto">
          <a:xfrm>
            <a:off x="228600" y="2752725"/>
            <a:ext cx="8534400" cy="367188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e) Slaughtering must be done in a swift cut. The “sawing action" of slaughtering is only permitted as long as the slaughtering implement is not lifted off the animal during the slaughter. Any lifting of the knife is considered as the end of one act of slaughter.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8128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 و) تجنب تكرار حركات الذبح مع نفس الطائر.</a:t>
            </a:r>
            <a:endParaRPr lang="en-US" sz="2400" dirty="0">
              <a:latin typeface="Simplified Arabic" pitchFamily="18" charset="-78"/>
              <a:cs typeface="Simplified Arabic" pitchFamily="18" charset="-78"/>
            </a:endParaRPr>
          </a:p>
        </p:txBody>
      </p:sp>
      <p:sp>
        <p:nvSpPr>
          <p:cNvPr id="113667" name="Rectangle 3"/>
          <p:cNvSpPr>
            <a:spLocks noChangeArrowheads="1"/>
          </p:cNvSpPr>
          <p:nvPr/>
        </p:nvSpPr>
        <p:spPr bwMode="auto">
          <a:xfrm>
            <a:off x="228600" y="1660525"/>
            <a:ext cx="8534400" cy="461963"/>
          </a:xfrm>
          <a:prstGeom prst="rect">
            <a:avLst/>
          </a:prstGeom>
          <a:noFill/>
          <a:ln w="9525">
            <a:noFill/>
            <a:miter lim="800000"/>
            <a:headEnd/>
            <a:tailEnd/>
          </a:ln>
        </p:spPr>
        <p:txBody>
          <a:bodyPr>
            <a:spAutoFit/>
          </a:bodyPr>
          <a:lstStyle/>
          <a:p>
            <a:pPr algn="just"/>
            <a:r>
              <a:rPr lang="en-US" sz="2400" b="0">
                <a:latin typeface="Times New Roman" pitchFamily="18" charset="0"/>
                <a:cs typeface="Times New Roman" pitchFamily="18" charset="0"/>
              </a:rPr>
              <a:t>f) Avoid multiple acts of slaughter on one bird. </a:t>
            </a:r>
          </a:p>
        </p:txBody>
      </p:sp>
      <p:sp>
        <p:nvSpPr>
          <p:cNvPr id="6" name="Rectangle 5"/>
          <p:cNvSpPr>
            <a:spLocks noChangeArrowheads="1"/>
          </p:cNvSpPr>
          <p:nvPr/>
        </p:nvSpPr>
        <p:spPr bwMode="auto">
          <a:xfrm>
            <a:off x="304800" y="2579688"/>
            <a:ext cx="8382000" cy="1154112"/>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 ز) يجب ألا تُستعمل سكاكين وأدوات وأواني الذبح إلا لذبح الدجاج والإوز والديوك الرومية الحلال.</a:t>
            </a:r>
            <a:endParaRPr lang="en-US" sz="2400" dirty="0">
              <a:latin typeface="Simplified Arabic" pitchFamily="18" charset="-78"/>
              <a:cs typeface="Simplified Arabic" pitchFamily="18" charset="-78"/>
            </a:endParaRPr>
          </a:p>
        </p:txBody>
      </p:sp>
      <p:sp>
        <p:nvSpPr>
          <p:cNvPr id="113669" name="Rectangle 3"/>
          <p:cNvSpPr>
            <a:spLocks noChangeArrowheads="1"/>
          </p:cNvSpPr>
          <p:nvPr/>
        </p:nvSpPr>
        <p:spPr bwMode="auto">
          <a:xfrm>
            <a:off x="228600" y="3881438"/>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g) Slaughtering knives, tools and utensils must be utilized only for the slaughter of Halal chicken, geese and turkeys. </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9600" y="762000"/>
            <a:ext cx="8001000" cy="1588709"/>
            <a:chOff x="609600" y="1066800"/>
            <a:chExt cx="8001000" cy="1588243"/>
          </a:xfrm>
          <a:solidFill>
            <a:schemeClr val="accent6">
              <a:lumMod val="20000"/>
              <a:lumOff val="80000"/>
            </a:schemeClr>
          </a:solidFill>
        </p:grpSpPr>
        <p:sp>
          <p:nvSpPr>
            <p:cNvPr id="7" name="Rectangle 3"/>
            <p:cNvSpPr>
              <a:spLocks noChangeArrowheads="1"/>
            </p:cNvSpPr>
            <p:nvPr/>
          </p:nvSpPr>
          <p:spPr bwMode="auto">
            <a:xfrm>
              <a:off x="609600" y="1085844"/>
              <a:ext cx="4191000" cy="1569199"/>
            </a:xfrm>
            <a:prstGeom prst="rect">
              <a:avLst/>
            </a:prstGeom>
            <a:grpFill/>
            <a:ln>
              <a:noFill/>
            </a:ln>
          </p:spPr>
          <p:txBody>
            <a:bodyPr>
              <a:spAutoFit/>
            </a:bodyPr>
            <a:lstStyle/>
            <a:p>
              <a:pPr marL="342900" indent="-342900" algn="just">
                <a:lnSpc>
                  <a:spcPct val="200000"/>
                </a:lnSpc>
                <a:spcBef>
                  <a:spcPts val="600"/>
                </a:spcBef>
                <a:buFont typeface="Arial" pitchFamily="34" charset="0"/>
                <a:buChar char="•"/>
                <a:defRPr/>
              </a:pPr>
              <a:r>
                <a:rPr lang="en-US" sz="2400" dirty="0">
                  <a:latin typeface="Times New Roman" pitchFamily="18" charset="0"/>
                  <a:cs typeface="Times New Roman" pitchFamily="18" charset="0"/>
                </a:rPr>
                <a:t>Halal in the Manual of Halal certification standard</a:t>
              </a:r>
            </a:p>
          </p:txBody>
        </p:sp>
        <p:sp>
          <p:nvSpPr>
            <p:cNvPr id="8" name="Rectangle 3"/>
            <p:cNvSpPr>
              <a:spLocks noChangeArrowheads="1"/>
            </p:cNvSpPr>
            <p:nvPr/>
          </p:nvSpPr>
          <p:spPr bwMode="auto">
            <a:xfrm>
              <a:off x="4953000" y="1066800"/>
              <a:ext cx="3657600" cy="1569199"/>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الحلال في سياق دليل شهادات </a:t>
              </a:r>
              <a:r>
                <a:rPr lang="ar-KW" sz="2400" dirty="0">
                  <a:latin typeface="Simplified Arabic" pitchFamily="18" charset="-78"/>
                  <a:cs typeface="Simplified Arabic" pitchFamily="18" charset="-78"/>
                </a:rPr>
                <a:t>الذبح </a:t>
              </a:r>
              <a:r>
                <a:rPr lang="ar-EG" sz="2400" dirty="0">
                  <a:latin typeface="Simplified Arabic" pitchFamily="18" charset="-78"/>
                  <a:cs typeface="Simplified Arabic" pitchFamily="18" charset="-78"/>
                </a:rPr>
                <a:t>الحلال</a:t>
              </a:r>
              <a:endParaRPr lang="en-US" sz="2400" dirty="0">
                <a:latin typeface="Simplified Arabic" pitchFamily="18" charset="-78"/>
                <a:cs typeface="Simplified Arabic" pitchFamily="18" charset="-78"/>
              </a:endParaRPr>
            </a:p>
          </p:txBody>
        </p:sp>
      </p:grpSp>
      <p:grpSp>
        <p:nvGrpSpPr>
          <p:cNvPr id="3" name="Group 8"/>
          <p:cNvGrpSpPr>
            <a:grpSpLocks/>
          </p:cNvGrpSpPr>
          <p:nvPr/>
        </p:nvGrpSpPr>
        <p:grpSpPr bwMode="auto">
          <a:xfrm>
            <a:off x="609600" y="2438400"/>
            <a:ext cx="8001000" cy="1588710"/>
            <a:chOff x="609600" y="1066800"/>
            <a:chExt cx="8001000" cy="1588243"/>
          </a:xfrm>
          <a:solidFill>
            <a:schemeClr val="accent6">
              <a:lumMod val="20000"/>
              <a:lumOff val="80000"/>
            </a:schemeClr>
          </a:solidFill>
        </p:grpSpPr>
        <p:sp>
          <p:nvSpPr>
            <p:cNvPr id="10" name="Rectangle 3"/>
            <p:cNvSpPr>
              <a:spLocks noChangeArrowheads="1"/>
            </p:cNvSpPr>
            <p:nvPr/>
          </p:nvSpPr>
          <p:spPr bwMode="auto">
            <a:xfrm>
              <a:off x="609600" y="1085844"/>
              <a:ext cx="4191000" cy="1569199"/>
            </a:xfrm>
            <a:prstGeom prst="rect">
              <a:avLst/>
            </a:prstGeom>
            <a:grpFill/>
            <a:ln>
              <a:noFill/>
            </a:ln>
          </p:spPr>
          <p:txBody>
            <a:bodyPr>
              <a:spAutoFit/>
            </a:bodyPr>
            <a:lstStyle/>
            <a:p>
              <a:pPr marL="342900" indent="-342900">
                <a:lnSpc>
                  <a:spcPct val="200000"/>
                </a:lnSpc>
                <a:buFont typeface="Arial" charset="0"/>
                <a:buChar char="•"/>
                <a:defRPr/>
              </a:pPr>
              <a:r>
                <a:rPr lang="en-US" sz="2400" dirty="0">
                  <a:latin typeface="Times New Roman" pitchFamily="18" charset="0"/>
                  <a:cs typeface="Times New Roman" pitchFamily="18" charset="0"/>
                </a:rPr>
                <a:t>Haram in the Manual of Halal certification standard</a:t>
              </a:r>
              <a:endParaRPr lang="ar-KW" sz="2400" dirty="0">
                <a:latin typeface="Times New Roman" pitchFamily="18" charset="0"/>
                <a:cs typeface="Times New Roman" pitchFamily="18" charset="0"/>
              </a:endParaRPr>
            </a:p>
          </p:txBody>
        </p:sp>
        <p:sp>
          <p:nvSpPr>
            <p:cNvPr id="11" name="Rectangle 3"/>
            <p:cNvSpPr>
              <a:spLocks noChangeArrowheads="1"/>
            </p:cNvSpPr>
            <p:nvPr/>
          </p:nvSpPr>
          <p:spPr bwMode="auto">
            <a:xfrm>
              <a:off x="4953000" y="1066800"/>
              <a:ext cx="3657600" cy="1569198"/>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الحرام في سياق دليل شهادات </a:t>
              </a:r>
              <a:r>
                <a:rPr lang="ar-KW" sz="2400" dirty="0">
                  <a:latin typeface="Simplified Arabic" pitchFamily="18" charset="-78"/>
                  <a:cs typeface="Simplified Arabic" pitchFamily="18" charset="-78"/>
                </a:rPr>
                <a:t>الذبح </a:t>
              </a:r>
              <a:r>
                <a:rPr lang="ar-EG" sz="2400" dirty="0">
                  <a:latin typeface="Simplified Arabic" pitchFamily="18" charset="-78"/>
                  <a:cs typeface="Simplified Arabic" pitchFamily="18" charset="-78"/>
                </a:rPr>
                <a:t>الحلال</a:t>
              </a:r>
              <a:endParaRPr lang="ar-KW" sz="2400" dirty="0">
                <a:latin typeface="Simplified Arabic" pitchFamily="18" charset="-78"/>
                <a:cs typeface="Simplified Arabic" pitchFamily="18" charset="-78"/>
              </a:endParaRPr>
            </a:p>
          </p:txBody>
        </p:sp>
      </p:grpSp>
      <p:grpSp>
        <p:nvGrpSpPr>
          <p:cNvPr id="4" name="Group 11"/>
          <p:cNvGrpSpPr>
            <a:grpSpLocks/>
          </p:cNvGrpSpPr>
          <p:nvPr/>
        </p:nvGrpSpPr>
        <p:grpSpPr bwMode="auto">
          <a:xfrm>
            <a:off x="609600" y="4126290"/>
            <a:ext cx="8001000" cy="1588710"/>
            <a:chOff x="609600" y="1066800"/>
            <a:chExt cx="8001000" cy="1588943"/>
          </a:xfrm>
          <a:solidFill>
            <a:schemeClr val="accent6">
              <a:lumMod val="20000"/>
              <a:lumOff val="80000"/>
            </a:schemeClr>
          </a:solidFill>
        </p:grpSpPr>
        <p:sp>
          <p:nvSpPr>
            <p:cNvPr id="13" name="Rectangle 3"/>
            <p:cNvSpPr>
              <a:spLocks noChangeArrowheads="1"/>
            </p:cNvSpPr>
            <p:nvPr/>
          </p:nvSpPr>
          <p:spPr bwMode="auto">
            <a:xfrm>
              <a:off x="609600" y="1085853"/>
              <a:ext cx="4191000" cy="1569890"/>
            </a:xfrm>
            <a:prstGeom prst="rect">
              <a:avLst/>
            </a:prstGeom>
            <a:grpFill/>
            <a:ln>
              <a:no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Halal certifying authority or body (HCB)</a:t>
              </a:r>
              <a:endParaRPr lang="ar-KW" sz="2400" dirty="0">
                <a:latin typeface="Times New Roman" pitchFamily="18" charset="0"/>
                <a:cs typeface="Times New Roman" pitchFamily="18" charset="0"/>
              </a:endParaRPr>
            </a:p>
          </p:txBody>
        </p:sp>
        <p:sp>
          <p:nvSpPr>
            <p:cNvPr id="14" name="Rectangle 3"/>
            <p:cNvSpPr>
              <a:spLocks noChangeArrowheads="1"/>
            </p:cNvSpPr>
            <p:nvPr/>
          </p:nvSpPr>
          <p:spPr bwMode="auto">
            <a:xfrm>
              <a:off x="4953000" y="1066800"/>
              <a:ext cx="3657600" cy="1569890"/>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هيئة أو جهة اعتماد </a:t>
              </a:r>
              <a:r>
                <a:rPr lang="ar-KW" sz="2400" dirty="0">
                  <a:latin typeface="Simplified Arabic" pitchFamily="18" charset="-78"/>
                  <a:cs typeface="Simplified Arabic" pitchFamily="18" charset="-78"/>
                </a:rPr>
                <a:t>الذبائح </a:t>
              </a:r>
              <a:r>
                <a:rPr lang="ar-EG" sz="2400" dirty="0">
                  <a:latin typeface="Simplified Arabic" pitchFamily="18" charset="-78"/>
                  <a:cs typeface="Simplified Arabic" pitchFamily="18" charset="-78"/>
                </a:rPr>
                <a:t>الحلال</a:t>
              </a:r>
              <a:endParaRPr lang="ar-KW" sz="2400" dirty="0">
                <a:latin typeface="Simplified Arabic" pitchFamily="18" charset="-78"/>
                <a:cs typeface="Simplified Arabic" pitchFamily="18" charset="-78"/>
              </a:endParaRPr>
            </a:p>
          </p:txBody>
        </p:sp>
      </p:gr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ح) يجب أن يبدأ الذبح الحلال بجز العنق في نقطة معينة بعد مزمار الحيوانات طويلة الرقبة مثل الإوز والديوك الرومية والنعام وغيرها.</a:t>
            </a:r>
            <a:endParaRPr lang="en-US" sz="2400" dirty="0">
              <a:latin typeface="Simplified Arabic" pitchFamily="18" charset="-78"/>
              <a:cs typeface="Simplified Arabic" pitchFamily="18" charset="-78"/>
            </a:endParaRPr>
          </a:p>
        </p:txBody>
      </p:sp>
      <p:sp>
        <p:nvSpPr>
          <p:cNvPr id="114691" name="Rectangle 3"/>
          <p:cNvSpPr>
            <a:spLocks noChangeArrowheads="1"/>
          </p:cNvSpPr>
          <p:nvPr/>
        </p:nvSpPr>
        <p:spPr bwMode="auto">
          <a:xfrm>
            <a:off x="228600" y="15240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h) The act of Halal slaughter should begin with an incision on the neck at some point after the glottis for animals with long necks such as geese, turkeys, ostriches, etc.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يجب إصدار كافة شهادات التحقق من الحلال للحوم الحلال واعتمادها وتوقيعها من جهة إصدار شهادات الحلال التي قبلتها حكومة الدولة المستوردة.</a:t>
            </a:r>
            <a:endParaRPr lang="en-US" sz="2400" dirty="0">
              <a:latin typeface="Simplified Arabic" pitchFamily="18" charset="-78"/>
              <a:cs typeface="Simplified Arabic" pitchFamily="18" charset="-78"/>
            </a:endParaRPr>
          </a:p>
        </p:txBody>
      </p:sp>
      <p:sp>
        <p:nvSpPr>
          <p:cNvPr id="115715" name="Rectangle 3"/>
          <p:cNvSpPr>
            <a:spLocks noChangeArrowheads="1"/>
          </p:cNvSpPr>
          <p:nvPr/>
        </p:nvSpPr>
        <p:spPr bwMode="auto">
          <a:xfrm>
            <a:off x="228600" y="16764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All Halal verification certificates for Halal meat must be issued, approved and signed by the HCB which has been accepted by the government of the importing country.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708150"/>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EG" sz="2400" dirty="0">
                <a:latin typeface="Simplified Arabic" pitchFamily="18" charset="-78"/>
                <a:cs typeface="Simplified Arabic" pitchFamily="18" charset="-78"/>
              </a:rPr>
              <a:t>أي يجب أن يخضع المذبح لإشراف جهة إصدار الشهادات التي تستطيع التدقيق في شهادات الحلال، والمعتمدة كما </a:t>
            </a:r>
            <a:r>
              <a:rPr lang="ar-KW" sz="2400" dirty="0">
                <a:latin typeface="Simplified Arabic" pitchFamily="18" charset="-78"/>
                <a:cs typeface="Simplified Arabic" pitchFamily="18" charset="-78"/>
              </a:rPr>
              <a:t>هو مطلوب </a:t>
            </a:r>
            <a:r>
              <a:rPr lang="ar-EG" sz="2400" dirty="0">
                <a:latin typeface="Simplified Arabic" pitchFamily="18" charset="-78"/>
                <a:cs typeface="Simplified Arabic" pitchFamily="18" charset="-78"/>
              </a:rPr>
              <a:t>من السلطات المختصة في الدول المستوردة.</a:t>
            </a:r>
            <a:endParaRPr lang="en-US" sz="2400" dirty="0">
              <a:latin typeface="Simplified Arabic" pitchFamily="18" charset="-78"/>
              <a:cs typeface="Simplified Arabic" pitchFamily="18" charset="-78"/>
            </a:endParaRPr>
          </a:p>
        </p:txBody>
      </p:sp>
      <p:sp>
        <p:nvSpPr>
          <p:cNvPr id="116739" name="Rectangle 3"/>
          <p:cNvSpPr>
            <a:spLocks noChangeArrowheads="1"/>
          </p:cNvSpPr>
          <p:nvPr/>
        </p:nvSpPr>
        <p:spPr bwMode="auto">
          <a:xfrm>
            <a:off x="228600" y="2147888"/>
            <a:ext cx="8534400" cy="2933700"/>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In other words, the slaughterhouse must be under the supervision of the HCB, which is capable of auditing the Halal certification and duly recognized by the appropriate authorities of the importing countries.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dirty="0">
                <a:latin typeface="Simplified Arabic" pitchFamily="18" charset="-78"/>
                <a:cs typeface="Simplified Arabic" pitchFamily="18" charset="-78"/>
              </a:rPr>
              <a:t>إجراءات تتعلق ب</a:t>
            </a:r>
            <a:r>
              <a:rPr lang="ar-EG" sz="2800" dirty="0">
                <a:latin typeface="Simplified Arabic" pitchFamily="18" charset="-78"/>
                <a:cs typeface="Simplified Arabic" pitchFamily="18" charset="-78"/>
              </a:rPr>
              <a:t>سلسلة الذبح</a:t>
            </a:r>
            <a:endParaRPr lang="en-US" sz="2800" b="0" dirty="0">
              <a:latin typeface="Simplified Arabic" pitchFamily="18" charset="-78"/>
              <a:cs typeface="Simplified Arabic" pitchFamily="18" charset="-78"/>
            </a:endParaRPr>
          </a:p>
        </p:txBody>
      </p:sp>
      <p:sp>
        <p:nvSpPr>
          <p:cNvPr id="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dirty="0">
                <a:latin typeface="Times New Roman" pitchFamily="18" charset="0"/>
                <a:cs typeface="Times New Roman" pitchFamily="18" charset="0"/>
              </a:rPr>
              <a:t>Procedures related to Slaughtering Chain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228600"/>
            <a:ext cx="83820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أ ) يجب وجود اثنين من عمال الذبح الحلال بصفة دائمة لضمان تغطية الرجل الثاني لأي طائر يفوت من العامل الأول. وسوف يحول ذلك دون حدوث أي ذبح غير حلال ويلغي بالتالي مشكلة التلوث.</a:t>
            </a:r>
            <a:endParaRPr lang="en-US" sz="2400" dirty="0">
              <a:latin typeface="Simplified Arabic" pitchFamily="18" charset="-78"/>
              <a:cs typeface="Simplified Arabic" pitchFamily="18" charset="-78"/>
            </a:endParaRPr>
          </a:p>
        </p:txBody>
      </p:sp>
      <p:sp>
        <p:nvSpPr>
          <p:cNvPr id="118787" name="Rectangle 3"/>
          <p:cNvSpPr>
            <a:spLocks noChangeArrowheads="1"/>
          </p:cNvSpPr>
          <p:nvPr/>
        </p:nvSpPr>
        <p:spPr bwMode="auto">
          <a:xfrm>
            <a:off x="228600" y="2705100"/>
            <a:ext cx="8534400" cy="367188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a) Two Halal slaughter men must always be at the scene to ensure that if any bird is missed out by the first slaughter man, it is covered by the second slaughter man. This will prevent the occurrence of ‘non-Halal’ and hence eliminate any problem of contamination.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ب) يجب أن يشرف المشرف المسلم على الذبح والتعبئة وإنتاج الدفعات. ويقوم مشرف الحلال بالتواصل مع عمال الذبح وإدارة المصنع.</a:t>
            </a:r>
            <a:endParaRPr lang="en-US" sz="2400" dirty="0">
              <a:latin typeface="Simplified Arabic" pitchFamily="18" charset="-78"/>
              <a:cs typeface="Simplified Arabic" pitchFamily="18" charset="-78"/>
            </a:endParaRPr>
          </a:p>
        </p:txBody>
      </p:sp>
      <p:sp>
        <p:nvSpPr>
          <p:cNvPr id="119811" name="Rectangle 3"/>
          <p:cNvSpPr>
            <a:spLocks noChangeArrowheads="1"/>
          </p:cNvSpPr>
          <p:nvPr/>
        </p:nvSpPr>
        <p:spPr bwMode="auto">
          <a:xfrm>
            <a:off x="228600" y="22860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b) The cutting, packing and batching must be overseen by the Muslim Supervisor. The Halal supervisor will liaise with the slaughter men and plant management.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SA" sz="2400" dirty="0">
                <a:latin typeface="Simplified Arabic" pitchFamily="18" charset="-78"/>
                <a:cs typeface="Simplified Arabic" pitchFamily="18" charset="-78"/>
              </a:rPr>
              <a:t>ج) يجب وضع بطاقات التعريف على جميع الدواجن ومنتجات الدواجن الحلال وتسجيلها وتنظيمها في دفعات وتخزينها في منطقة مميزة بأنها حلال ومنفصلة عن المنتجات غير الحلال.</a:t>
            </a:r>
            <a:endParaRPr lang="en-US" sz="2400" dirty="0">
              <a:latin typeface="Simplified Arabic" pitchFamily="18" charset="-78"/>
              <a:cs typeface="Simplified Arabic" pitchFamily="18" charset="-78"/>
            </a:endParaRPr>
          </a:p>
        </p:txBody>
      </p:sp>
      <p:sp>
        <p:nvSpPr>
          <p:cNvPr id="120835" name="Rectangle 3"/>
          <p:cNvSpPr>
            <a:spLocks noChangeArrowheads="1"/>
          </p:cNvSpPr>
          <p:nvPr/>
        </p:nvSpPr>
        <p:spPr bwMode="auto">
          <a:xfrm>
            <a:off x="228600" y="2757488"/>
            <a:ext cx="8534400" cy="2195512"/>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c) All Halal poultry and poultry products are to be properly labeled, recorded, batched and stored in a marked Halal area which is separated from non-Halal products.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228600"/>
            <a:ext cx="83820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 د) يجب على الشركة صاحبة العمل أن تحتفظ بسجل مناسب لكافة الدواجن ومنتجات الدواجن الحلال وتقديم هذه السجلات لجهة إصدار شهادات الحلال بصورة أسبوعية.</a:t>
            </a:r>
            <a:endParaRPr lang="en-US" sz="2400" dirty="0">
              <a:latin typeface="Simplified Arabic" pitchFamily="18" charset="-78"/>
              <a:cs typeface="Simplified Arabic" pitchFamily="18" charset="-78"/>
            </a:endParaRPr>
          </a:p>
        </p:txBody>
      </p:sp>
      <p:sp>
        <p:nvSpPr>
          <p:cNvPr id="121859" name="Rectangle 3"/>
          <p:cNvSpPr>
            <a:spLocks noChangeArrowheads="1"/>
          </p:cNvSpPr>
          <p:nvPr/>
        </p:nvSpPr>
        <p:spPr bwMode="auto">
          <a:xfrm>
            <a:off x="228600" y="2757488"/>
            <a:ext cx="8534400" cy="2195512"/>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d) The employing company is to keep a proper record of all Halal poultry and poultry products and shall provide the HCB with such records on a weekly basis.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هـ) يجب إعداد تقرير إنتاجي وتوقيعه من رجال الذبح الحلال في نهاية كل يوم ذبح ويجب توفير هذه التقارير لمشرفي جهة إصدار الشهادات عند زياراتهم المنتظمة للتفتيش.</a:t>
            </a:r>
            <a:endParaRPr lang="en-US" sz="2400" dirty="0">
              <a:latin typeface="Simplified Arabic" pitchFamily="18" charset="-78"/>
              <a:cs typeface="Simplified Arabic" pitchFamily="18" charset="-78"/>
            </a:endParaRPr>
          </a:p>
        </p:txBody>
      </p:sp>
      <p:sp>
        <p:nvSpPr>
          <p:cNvPr id="122883" name="Rectangle 3"/>
          <p:cNvSpPr>
            <a:spLocks noChangeArrowheads="1"/>
          </p:cNvSpPr>
          <p:nvPr/>
        </p:nvSpPr>
        <p:spPr bwMode="auto">
          <a:xfrm>
            <a:off x="228600" y="2757488"/>
            <a:ext cx="8534400" cy="2933700"/>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e) A production report must be completed and signed by the Halal slaughter men at the end of each day's killing and such reports are to be made available to the HCB supervisors on their regular inspection visits.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228600"/>
            <a:ext cx="83820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و) تصدر جهة إصدار شهادات الحلال شهادة حلال خلال أربع وعشرين ساعة من استلام أي طلب بهذا الخصوص.</a:t>
            </a:r>
            <a:endParaRPr lang="en-US" sz="2400" dirty="0">
              <a:latin typeface="Simplified Arabic" pitchFamily="18" charset="-78"/>
              <a:cs typeface="Simplified Arabic" pitchFamily="18" charset="-78"/>
            </a:endParaRPr>
          </a:p>
        </p:txBody>
      </p:sp>
      <p:sp>
        <p:nvSpPr>
          <p:cNvPr id="123907" name="Rectangle 3"/>
          <p:cNvSpPr>
            <a:spLocks noChangeArrowheads="1"/>
          </p:cNvSpPr>
          <p:nvPr/>
        </p:nvSpPr>
        <p:spPr bwMode="auto">
          <a:xfrm>
            <a:off x="228600" y="22098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f) The HCB will issue a Halal certificate within twenty-four hours of receipt of any request for this.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9600" y="533400"/>
            <a:ext cx="8001000" cy="850046"/>
            <a:chOff x="609600" y="1066800"/>
            <a:chExt cx="8001000" cy="850780"/>
          </a:xfrm>
          <a:solidFill>
            <a:schemeClr val="accent6">
              <a:lumMod val="20000"/>
              <a:lumOff val="80000"/>
            </a:schemeClr>
          </a:solidFill>
        </p:grpSpPr>
        <p:sp>
          <p:nvSpPr>
            <p:cNvPr id="5" name="Rectangle 3"/>
            <p:cNvSpPr>
              <a:spLocks noChangeArrowheads="1"/>
            </p:cNvSpPr>
            <p:nvPr/>
          </p:nvSpPr>
          <p:spPr bwMode="auto">
            <a:xfrm>
              <a:off x="609600" y="1085866"/>
              <a:ext cx="4191000" cy="831714"/>
            </a:xfrm>
            <a:prstGeom prst="rect">
              <a:avLst/>
            </a:prstGeom>
            <a:grpFill/>
            <a:ln>
              <a:no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Exporting Country (EC)</a:t>
              </a:r>
            </a:p>
          </p:txBody>
        </p:sp>
        <p:sp>
          <p:nvSpPr>
            <p:cNvPr id="6" name="Rectangle 3"/>
            <p:cNvSpPr>
              <a:spLocks noChangeArrowheads="1"/>
            </p:cNvSpPr>
            <p:nvPr/>
          </p:nvSpPr>
          <p:spPr bwMode="auto">
            <a:xfrm>
              <a:off x="4953000" y="1066800"/>
              <a:ext cx="3657600" cy="831715"/>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الدولة المصدّرة</a:t>
              </a:r>
              <a:endParaRPr lang="ar-KW" sz="2400" dirty="0">
                <a:latin typeface="Simplified Arabic" pitchFamily="18" charset="-78"/>
                <a:cs typeface="Simplified Arabic" pitchFamily="18" charset="-78"/>
              </a:endParaRPr>
            </a:p>
          </p:txBody>
        </p:sp>
      </p:grpSp>
      <p:grpSp>
        <p:nvGrpSpPr>
          <p:cNvPr id="3" name="Group 6"/>
          <p:cNvGrpSpPr>
            <a:grpSpLocks/>
          </p:cNvGrpSpPr>
          <p:nvPr/>
        </p:nvGrpSpPr>
        <p:grpSpPr bwMode="auto">
          <a:xfrm>
            <a:off x="609600" y="1447800"/>
            <a:ext cx="8001000" cy="850046"/>
            <a:chOff x="609600" y="1066800"/>
            <a:chExt cx="8001000" cy="850780"/>
          </a:xfrm>
          <a:solidFill>
            <a:schemeClr val="accent6">
              <a:lumMod val="20000"/>
              <a:lumOff val="80000"/>
            </a:schemeClr>
          </a:solidFill>
        </p:grpSpPr>
        <p:sp>
          <p:nvSpPr>
            <p:cNvPr id="8" name="Rectangle 3"/>
            <p:cNvSpPr>
              <a:spLocks noChangeArrowheads="1"/>
            </p:cNvSpPr>
            <p:nvPr/>
          </p:nvSpPr>
          <p:spPr bwMode="auto">
            <a:xfrm>
              <a:off x="609600" y="1085866"/>
              <a:ext cx="4191000" cy="831714"/>
            </a:xfrm>
            <a:prstGeom prst="rect">
              <a:avLst/>
            </a:prstGeom>
            <a:grpFill/>
            <a:ln>
              <a:no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Importing Country (IC)</a:t>
              </a:r>
            </a:p>
          </p:txBody>
        </p:sp>
        <p:sp>
          <p:nvSpPr>
            <p:cNvPr id="9" name="Rectangle 3"/>
            <p:cNvSpPr>
              <a:spLocks noChangeArrowheads="1"/>
            </p:cNvSpPr>
            <p:nvPr/>
          </p:nvSpPr>
          <p:spPr bwMode="auto">
            <a:xfrm>
              <a:off x="4953000" y="1066800"/>
              <a:ext cx="3657600" cy="831715"/>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الدولة المستوردة</a:t>
              </a:r>
              <a:endParaRPr lang="ar-KW" sz="2400" dirty="0">
                <a:latin typeface="Simplified Arabic" pitchFamily="18" charset="-78"/>
                <a:cs typeface="Simplified Arabic" pitchFamily="18" charset="-78"/>
              </a:endParaRPr>
            </a:p>
          </p:txBody>
        </p:sp>
      </p:grpSp>
      <p:grpSp>
        <p:nvGrpSpPr>
          <p:cNvPr id="4" name="Group 9"/>
          <p:cNvGrpSpPr>
            <a:grpSpLocks/>
          </p:cNvGrpSpPr>
          <p:nvPr/>
        </p:nvGrpSpPr>
        <p:grpSpPr bwMode="auto">
          <a:xfrm>
            <a:off x="609600" y="2373689"/>
            <a:ext cx="8001000" cy="1588711"/>
            <a:chOff x="609600" y="1066800"/>
            <a:chExt cx="8001000" cy="1588778"/>
          </a:xfrm>
          <a:solidFill>
            <a:schemeClr val="accent6">
              <a:lumMod val="20000"/>
              <a:lumOff val="80000"/>
            </a:schemeClr>
          </a:solidFill>
        </p:grpSpPr>
        <p:sp>
          <p:nvSpPr>
            <p:cNvPr id="11" name="Rectangle 3"/>
            <p:cNvSpPr>
              <a:spLocks noChangeArrowheads="1"/>
            </p:cNvSpPr>
            <p:nvPr/>
          </p:nvSpPr>
          <p:spPr bwMode="auto">
            <a:xfrm>
              <a:off x="609600" y="1085851"/>
              <a:ext cx="4191000" cy="1569727"/>
            </a:xfrm>
            <a:prstGeom prst="rect">
              <a:avLst/>
            </a:prstGeom>
            <a:grpFill/>
            <a:ln>
              <a:solidFill>
                <a:schemeClr val="accent1"/>
              </a:solid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Halal accreditation authority or body (HAB)</a:t>
              </a:r>
            </a:p>
          </p:txBody>
        </p:sp>
        <p:sp>
          <p:nvSpPr>
            <p:cNvPr id="12" name="Rectangle 3"/>
            <p:cNvSpPr>
              <a:spLocks noChangeArrowheads="1"/>
            </p:cNvSpPr>
            <p:nvPr/>
          </p:nvSpPr>
          <p:spPr bwMode="auto">
            <a:xfrm>
              <a:off x="4953000" y="1066800"/>
              <a:ext cx="3657600" cy="1569726"/>
            </a:xfrm>
            <a:prstGeom prst="rect">
              <a:avLst/>
            </a:prstGeom>
            <a:grpFill/>
            <a:ln>
              <a:solidFill>
                <a:schemeClr val="accent1"/>
              </a:solid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هيئة أو جهة منح شهادات </a:t>
              </a:r>
              <a:r>
                <a:rPr lang="ar-KW" sz="2400" dirty="0">
                  <a:latin typeface="Simplified Arabic" pitchFamily="18" charset="-78"/>
                  <a:cs typeface="Simplified Arabic" pitchFamily="18" charset="-78"/>
                </a:rPr>
                <a:t>الذبح </a:t>
              </a:r>
              <a:r>
                <a:rPr lang="ar-EG" sz="2400" dirty="0">
                  <a:latin typeface="Simplified Arabic" pitchFamily="18" charset="-78"/>
                  <a:cs typeface="Simplified Arabic" pitchFamily="18" charset="-78"/>
                </a:rPr>
                <a:t>الحلال</a:t>
              </a:r>
              <a:endParaRPr lang="ar-KW" sz="2400" dirty="0">
                <a:latin typeface="Simplified Arabic" pitchFamily="18" charset="-78"/>
                <a:cs typeface="Simplified Arabic" pitchFamily="18" charset="-78"/>
              </a:endParaRPr>
            </a:p>
          </p:txBody>
        </p:sp>
      </p:grpSp>
      <p:grpSp>
        <p:nvGrpSpPr>
          <p:cNvPr id="7" name="Group 12"/>
          <p:cNvGrpSpPr>
            <a:grpSpLocks/>
          </p:cNvGrpSpPr>
          <p:nvPr/>
        </p:nvGrpSpPr>
        <p:grpSpPr bwMode="auto">
          <a:xfrm>
            <a:off x="609600" y="4038600"/>
            <a:ext cx="8001000" cy="1588710"/>
            <a:chOff x="609600" y="1066800"/>
            <a:chExt cx="8001000" cy="1588779"/>
          </a:xfrm>
          <a:solidFill>
            <a:schemeClr val="accent6">
              <a:lumMod val="20000"/>
              <a:lumOff val="80000"/>
            </a:schemeClr>
          </a:solidFill>
        </p:grpSpPr>
        <p:sp>
          <p:nvSpPr>
            <p:cNvPr id="14" name="Rectangle 3"/>
            <p:cNvSpPr>
              <a:spLocks noChangeArrowheads="1"/>
            </p:cNvSpPr>
            <p:nvPr/>
          </p:nvSpPr>
          <p:spPr bwMode="auto">
            <a:xfrm>
              <a:off x="609600" y="1085851"/>
              <a:ext cx="4191000" cy="1569728"/>
            </a:xfrm>
            <a:prstGeom prst="rect">
              <a:avLst/>
            </a:prstGeom>
            <a:grpFill/>
            <a:ln>
              <a:solidFill>
                <a:schemeClr val="accent1"/>
              </a:solid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Approved Halal Premises and Halal Program</a:t>
              </a:r>
              <a:endParaRPr lang="ar-KW" sz="2400" dirty="0">
                <a:latin typeface="Times New Roman" pitchFamily="18" charset="0"/>
                <a:cs typeface="Times New Roman" pitchFamily="18" charset="0"/>
              </a:endParaRPr>
            </a:p>
          </p:txBody>
        </p:sp>
        <p:sp>
          <p:nvSpPr>
            <p:cNvPr id="15" name="Rectangle 3"/>
            <p:cNvSpPr>
              <a:spLocks noChangeArrowheads="1"/>
            </p:cNvSpPr>
            <p:nvPr/>
          </p:nvSpPr>
          <p:spPr bwMode="auto">
            <a:xfrm>
              <a:off x="4953000" y="1066800"/>
              <a:ext cx="3657600" cy="1569728"/>
            </a:xfrm>
            <a:prstGeom prst="rect">
              <a:avLst/>
            </a:prstGeom>
            <a:grpFill/>
            <a:ln>
              <a:solidFill>
                <a:schemeClr val="accent1"/>
              </a:solidFill>
            </a:ln>
          </p:spPr>
          <p:txBody>
            <a:bodyPr>
              <a:spAutoFit/>
            </a:bodyPr>
            <a:lstStyle/>
            <a:p>
              <a:pPr marL="342900" indent="-342900" algn="just" rtl="1">
                <a:lnSpc>
                  <a:spcPct val="200000"/>
                </a:lnSpc>
                <a:spcBef>
                  <a:spcPts val="600"/>
                </a:spcBef>
                <a:buFont typeface="Arial" charset="0"/>
                <a:buChar char="•"/>
                <a:defRPr/>
              </a:pPr>
              <a:r>
                <a:rPr lang="ar-KW" sz="2400" dirty="0">
                  <a:latin typeface="Simplified Arabic" pitchFamily="18" charset="-78"/>
                  <a:cs typeface="Simplified Arabic" pitchFamily="18" charset="-78"/>
                </a:rPr>
                <a:t>المسالخ </a:t>
              </a:r>
              <a:r>
                <a:rPr lang="ar-EG" sz="2400" dirty="0">
                  <a:latin typeface="Simplified Arabic" pitchFamily="18" charset="-78"/>
                  <a:cs typeface="Simplified Arabic" pitchFamily="18" charset="-78"/>
                </a:rPr>
                <a:t>الحلال المعتمدة وبرنامج الحلال</a:t>
              </a:r>
              <a:endParaRPr lang="ar-KW" sz="2400" dirty="0">
                <a:latin typeface="Simplified Arabic" pitchFamily="18" charset="-78"/>
                <a:cs typeface="Simplified Arabic" pitchFamily="18" charset="-78"/>
              </a:endParaRPr>
            </a:p>
          </p:txBody>
        </p:sp>
      </p:grpSp>
      <p:sp>
        <p:nvSpPr>
          <p:cNvPr id="16" name="Rectangle 1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09600" y="1468438"/>
            <a:ext cx="8077200" cy="1784350"/>
          </a:xfrm>
          <a:prstGeom prst="rect">
            <a:avLst/>
          </a:prstGeom>
          <a:solidFill>
            <a:schemeClr val="accent6">
              <a:lumMod val="20000"/>
              <a:lumOff val="80000"/>
            </a:schemeClr>
          </a:solidFill>
          <a:ln>
            <a:noFill/>
          </a:ln>
        </p:spPr>
        <p:txBody>
          <a:bodyPr>
            <a:spAutoFit/>
          </a:bodyPr>
          <a:lstStyle/>
          <a:p>
            <a:pPr algn="ctr" rtl="1">
              <a:lnSpc>
                <a:spcPct val="200000"/>
              </a:lnSpc>
              <a:spcBef>
                <a:spcPts val="600"/>
              </a:spcBef>
              <a:defRPr/>
            </a:pPr>
            <a:r>
              <a:rPr lang="ar-KW" sz="2800" dirty="0">
                <a:latin typeface="Simplified Arabic" pitchFamily="18" charset="-78"/>
                <a:cs typeface="Simplified Arabic" pitchFamily="18" charset="-78"/>
              </a:rPr>
              <a:t>إجراءات تتعلق بالرفق </a:t>
            </a:r>
            <a:r>
              <a:rPr lang="ar-EG" sz="2800" dirty="0">
                <a:latin typeface="Simplified Arabic" pitchFamily="18" charset="-78"/>
                <a:cs typeface="Simplified Arabic" pitchFamily="18" charset="-78"/>
              </a:rPr>
              <a:t>بالحيوان </a:t>
            </a:r>
            <a:endParaRPr lang="ar-KW" sz="2800" dirty="0">
              <a:latin typeface="Simplified Arabic" pitchFamily="18" charset="-78"/>
              <a:cs typeface="Simplified Arabic" pitchFamily="18" charset="-78"/>
            </a:endParaRPr>
          </a:p>
          <a:p>
            <a:pPr algn="ctr" rtl="1">
              <a:lnSpc>
                <a:spcPct val="200000"/>
              </a:lnSpc>
              <a:spcBef>
                <a:spcPts val="600"/>
              </a:spcBef>
              <a:defRPr/>
            </a:pPr>
            <a:r>
              <a:rPr lang="ar-EG" sz="2800" dirty="0">
                <a:latin typeface="Simplified Arabic" pitchFamily="18" charset="-78"/>
                <a:cs typeface="Simplified Arabic" pitchFamily="18" charset="-78"/>
              </a:rPr>
              <a:t>والعناية به أثناء الذبح (التعامل الإنساني مع الحيوان)</a:t>
            </a:r>
            <a:endParaRPr lang="ar-KW" sz="2800" dirty="0">
              <a:latin typeface="Simplified Arabic" pitchFamily="18" charset="-78"/>
              <a:cs typeface="Simplified Arabic" pitchFamily="18" charset="-78"/>
            </a:endParaRPr>
          </a:p>
        </p:txBody>
      </p:sp>
      <p:sp>
        <p:nvSpPr>
          <p:cNvPr id="8" name="Rectangle 3"/>
          <p:cNvSpPr>
            <a:spLocks noChangeArrowheads="1"/>
          </p:cNvSpPr>
          <p:nvPr/>
        </p:nvSpPr>
        <p:spPr bwMode="auto">
          <a:xfrm>
            <a:off x="609600" y="3886200"/>
            <a:ext cx="8077200" cy="1684338"/>
          </a:xfrm>
          <a:prstGeom prst="rect">
            <a:avLst/>
          </a:prstGeom>
          <a:solidFill>
            <a:schemeClr val="accent6">
              <a:lumMod val="20000"/>
              <a:lumOff val="80000"/>
            </a:schemeClr>
          </a:solidFill>
          <a:ln>
            <a:noFill/>
          </a:ln>
        </p:spPr>
        <p:txBody>
          <a:bodyPr>
            <a:spAutoFit/>
          </a:bodyPr>
          <a:lstStyle/>
          <a:p>
            <a:pPr algn="ctr">
              <a:lnSpc>
                <a:spcPct val="200000"/>
              </a:lnSpc>
              <a:defRPr/>
            </a:pPr>
            <a:r>
              <a:rPr lang="en-US" sz="2800" dirty="0">
                <a:latin typeface="Times New Roman" pitchFamily="18" charset="0"/>
                <a:cs typeface="Times New Roman" pitchFamily="18" charset="0"/>
              </a:rPr>
              <a:t>Procedures related to Animal welfare  at the time of slaughter (Humane handling of animals)</a:t>
            </a:r>
            <a:endParaRPr lang="ar-KW" sz="280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4800" y="228600"/>
            <a:ext cx="8382000" cy="3032125"/>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يجب معاملة الحيوانات بشكل يقلص إلى أقل درجة ممكنة خوف الحيوان أو آلامه أو إجهاده أو معاناته</a:t>
            </a:r>
            <a:r>
              <a:rPr lang="ar-KW" sz="2400"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a:p>
            <a:pPr algn="just" rtl="1">
              <a:lnSpc>
                <a:spcPct val="200000"/>
              </a:lnSpc>
              <a:spcBef>
                <a:spcPts val="600"/>
              </a:spcBef>
              <a:defRPr/>
            </a:pPr>
            <a:r>
              <a:rPr lang="ar-EG" sz="2400" dirty="0">
                <a:latin typeface="Simplified Arabic" pitchFamily="18" charset="-78"/>
                <a:cs typeface="Simplified Arabic" pitchFamily="18" charset="-78"/>
              </a:rPr>
              <a:t>وذلك من خلال تزويد الحيوانات بالمياه والغذاء والمعاملة المناسبة والعناية الصحية والمناخ المناسب للعناية بها واستخدامها</a:t>
            </a:r>
            <a:r>
              <a:rPr lang="ar-KW" sz="2400" dirty="0">
                <a:latin typeface="Simplified Arabic" pitchFamily="18" charset="-78"/>
                <a:cs typeface="Simplified Arabic" pitchFamily="18" charset="-78"/>
              </a:rPr>
              <a:t>.</a:t>
            </a:r>
            <a:r>
              <a:rPr lang="ar-EG" sz="2400" dirty="0">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p:txBody>
      </p:sp>
      <p:sp>
        <p:nvSpPr>
          <p:cNvPr id="125955" name="Rectangle 3"/>
          <p:cNvSpPr>
            <a:spLocks noChangeArrowheads="1"/>
          </p:cNvSpPr>
          <p:nvPr/>
        </p:nvSpPr>
        <p:spPr bwMode="auto">
          <a:xfrm>
            <a:off x="304800" y="3581400"/>
            <a:ext cx="8534400" cy="301148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Animals should be treated in ways that minimize fear, pain, stress and suffering.</a:t>
            </a:r>
          </a:p>
          <a:p>
            <a:pPr algn="just">
              <a:lnSpc>
                <a:spcPct val="200000"/>
              </a:lnSpc>
              <a:spcBef>
                <a:spcPts val="600"/>
              </a:spcBef>
            </a:pPr>
            <a:r>
              <a:rPr lang="en-US" sz="2400">
                <a:latin typeface="Times New Roman" pitchFamily="18" charset="0"/>
                <a:cs typeface="Times New Roman" pitchFamily="18" charset="0"/>
              </a:rPr>
              <a:t>Animals are provided with water, food, proper handling, health care, an environment appropriate to their care and use.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txBox="1">
            <a:spLocks/>
          </p:cNvSpPr>
          <p:nvPr/>
        </p:nvSpPr>
        <p:spPr bwMode="auto">
          <a:xfrm>
            <a:off x="685800" y="2286000"/>
            <a:ext cx="7772400" cy="1981200"/>
          </a:xfrm>
          <a:prstGeom prst="rect">
            <a:avLst/>
          </a:prstGeom>
          <a:solidFill>
            <a:srgbClr val="002060"/>
          </a:solidFill>
          <a:ln w="9525">
            <a:noFill/>
            <a:miter lim="800000"/>
            <a:headEnd/>
            <a:tailEnd/>
          </a:ln>
        </p:spPr>
        <p:txBody>
          <a:bodyPr/>
          <a:lstStyle/>
          <a:p>
            <a:pPr algn="ctr" rtl="1" eaLnBrk="0" hangingPunct="0"/>
            <a:r>
              <a:rPr lang="ar-KW" sz="5400">
                <a:solidFill>
                  <a:schemeClr val="bg1"/>
                </a:solidFill>
                <a:latin typeface="Simplified Arabic" pitchFamily="18" charset="-78"/>
                <a:cs typeface="Simplified Arabic" pitchFamily="18" charset="-78"/>
              </a:rPr>
              <a:t>الجزئ الثاني: منتجات الحلال</a:t>
            </a:r>
            <a:endParaRPr lang="en-US" sz="5400">
              <a:solidFill>
                <a:schemeClr val="bg1"/>
              </a:solidFill>
              <a:latin typeface="Simplified Arabic" pitchFamily="18" charset="-78"/>
              <a:cs typeface="Simplified Arabic" pitchFamily="18" charset="-78"/>
            </a:endParaRPr>
          </a:p>
          <a:p>
            <a:pPr algn="ctr" rtl="1" eaLnBrk="0" hangingPunct="0"/>
            <a:r>
              <a:rPr lang="en-US" sz="5400">
                <a:solidFill>
                  <a:schemeClr val="bg1"/>
                </a:solidFill>
                <a:latin typeface="Simplified Arabic" pitchFamily="18" charset="-78"/>
                <a:cs typeface="Simplified Arabic" pitchFamily="18" charset="-78"/>
              </a:rPr>
              <a:t>Part Two: </a:t>
            </a:r>
            <a:r>
              <a:rPr lang="en-US" sz="5400">
                <a:solidFill>
                  <a:schemeClr val="bg1"/>
                </a:solidFill>
                <a:latin typeface="Calibri" pitchFamily="34" charset="0"/>
              </a:rPr>
              <a:t>Halal Products</a:t>
            </a:r>
            <a:endParaRPr lang="en-US" sz="540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04800" y="228600"/>
            <a:ext cx="8382000" cy="73818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KW" sz="2400" dirty="0">
                <a:latin typeface="Simplified Arabic" pitchFamily="18" charset="-78"/>
                <a:cs typeface="Simplified Arabic" pitchFamily="18" charset="-78"/>
              </a:rPr>
              <a:t>تحديد </a:t>
            </a:r>
            <a:r>
              <a:rPr lang="ar-SA" sz="2400" dirty="0">
                <a:latin typeface="Simplified Arabic" pitchFamily="18" charset="-78"/>
                <a:cs typeface="Simplified Arabic" pitchFamily="18" charset="-78"/>
              </a:rPr>
              <a:t>نقاط </a:t>
            </a:r>
            <a:r>
              <a:rPr lang="ar-KW" sz="2400" dirty="0">
                <a:latin typeface="Simplified Arabic" pitchFamily="18" charset="-78"/>
                <a:cs typeface="Simplified Arabic" pitchFamily="18" charset="-78"/>
              </a:rPr>
              <a:t>الحلال </a:t>
            </a:r>
            <a:r>
              <a:rPr lang="ar-SA" sz="2400" dirty="0">
                <a:latin typeface="Simplified Arabic" pitchFamily="18" charset="-78"/>
                <a:cs typeface="Simplified Arabic" pitchFamily="18" charset="-78"/>
              </a:rPr>
              <a:t>الحرجة </a:t>
            </a:r>
            <a:r>
              <a:rPr lang="ar-KW" sz="2400" dirty="0">
                <a:latin typeface="Simplified Arabic" pitchFamily="18" charset="-78"/>
                <a:cs typeface="Simplified Arabic" pitchFamily="18" charset="-78"/>
              </a:rPr>
              <a:t>والتحكم بها في كامل سلسلة ا</a:t>
            </a:r>
            <a:r>
              <a:rPr lang="ar-EG" sz="2400" dirty="0">
                <a:latin typeface="Simplified Arabic" pitchFamily="18" charset="-78"/>
                <a:cs typeface="Simplified Arabic" pitchFamily="18" charset="-78"/>
              </a:rPr>
              <a:t>لحلال</a:t>
            </a:r>
            <a:endParaRPr lang="ar-KW" sz="2400" dirty="0">
              <a:latin typeface="Simplified Arabic" pitchFamily="18" charset="-78"/>
              <a:cs typeface="Simplified Arabic" pitchFamily="18" charset="-78"/>
            </a:endParaRPr>
          </a:p>
        </p:txBody>
      </p:sp>
      <p:sp>
        <p:nvSpPr>
          <p:cNvPr id="128003" name="Rectangle 3"/>
          <p:cNvSpPr>
            <a:spLocks noChangeArrowheads="1"/>
          </p:cNvSpPr>
          <p:nvPr/>
        </p:nvSpPr>
        <p:spPr bwMode="auto">
          <a:xfrm>
            <a:off x="304800" y="12192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Identify and control Halal Critical Points for the whole Halal Chain.</a:t>
            </a:r>
          </a:p>
        </p:txBody>
      </p:sp>
      <p:sp>
        <p:nvSpPr>
          <p:cNvPr id="5" name="Rectangle 4"/>
          <p:cNvSpPr>
            <a:spLocks noChangeArrowheads="1"/>
          </p:cNvSpPr>
          <p:nvPr/>
        </p:nvSpPr>
        <p:spPr bwMode="auto">
          <a:xfrm>
            <a:off x="304800" y="2981325"/>
            <a:ext cx="8382000" cy="73818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buFont typeface="Arial" charset="0"/>
              <a:buChar char="•"/>
              <a:defRPr/>
            </a:pPr>
            <a:r>
              <a:rPr lang="ar-KW" sz="2400" dirty="0">
                <a:latin typeface="Simplified Arabic" pitchFamily="18" charset="-78"/>
                <a:cs typeface="Simplified Arabic" pitchFamily="18" charset="-78"/>
              </a:rPr>
              <a:t> توظيف مسلمين فقط للعمل في الأماكن الحساسة لكامل سلسلة الحلال</a:t>
            </a:r>
          </a:p>
        </p:txBody>
      </p:sp>
      <p:sp>
        <p:nvSpPr>
          <p:cNvPr id="128005" name="Rectangle 5"/>
          <p:cNvSpPr>
            <a:spLocks noChangeArrowheads="1"/>
          </p:cNvSpPr>
          <p:nvPr/>
        </p:nvSpPr>
        <p:spPr bwMode="auto">
          <a:xfrm>
            <a:off x="304800" y="3971925"/>
            <a:ext cx="8534400" cy="1133475"/>
          </a:xfrm>
          <a:prstGeom prst="rect">
            <a:avLst/>
          </a:prstGeom>
          <a:no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Employ only trustworthy Muslims in sensitive points for the Whole Halal Chain.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KW" sz="2400" dirty="0">
                <a:latin typeface="Simplified Arabic" pitchFamily="18" charset="-78"/>
                <a:cs typeface="Simplified Arabic" pitchFamily="18" charset="-78"/>
              </a:rPr>
              <a:t>التأكيد على عنصر </a:t>
            </a:r>
            <a:r>
              <a:rPr lang="ar-SA" sz="2400" dirty="0">
                <a:latin typeface="Simplified Arabic" pitchFamily="18" charset="-78"/>
                <a:cs typeface="Simplified Arabic" pitchFamily="18" charset="-78"/>
              </a:rPr>
              <a:t>النظافة العامة وعدم </a:t>
            </a:r>
            <a:r>
              <a:rPr lang="ar-KW" sz="2400" dirty="0">
                <a:latin typeface="Simplified Arabic" pitchFamily="18" charset="-78"/>
                <a:cs typeface="Simplified Arabic" pitchFamily="18" charset="-78"/>
              </a:rPr>
              <a:t>ال</a:t>
            </a:r>
            <a:r>
              <a:rPr lang="ar-SA" sz="2400" dirty="0">
                <a:latin typeface="Simplified Arabic" pitchFamily="18" charset="-78"/>
                <a:cs typeface="Simplified Arabic" pitchFamily="18" charset="-78"/>
              </a:rPr>
              <a:t>إضرار </a:t>
            </a:r>
            <a:r>
              <a:rPr lang="ar-KW" sz="2400" dirty="0">
                <a:latin typeface="Simplified Arabic" pitchFamily="18" charset="-78"/>
                <a:cs typeface="Simplified Arabic" pitchFamily="18" charset="-78"/>
              </a:rPr>
              <a:t>بصحة </a:t>
            </a:r>
            <a:r>
              <a:rPr lang="ar-SA" sz="2400" dirty="0">
                <a:latin typeface="Simplified Arabic" pitchFamily="18" charset="-78"/>
                <a:cs typeface="Simplified Arabic" pitchFamily="18" charset="-78"/>
              </a:rPr>
              <a:t>المنتج</a:t>
            </a:r>
            <a:endParaRPr lang="ar-KW" sz="2400" dirty="0">
              <a:latin typeface="Simplified Arabic" pitchFamily="18" charset="-78"/>
              <a:cs typeface="Simplified Arabic" pitchFamily="18" charset="-78"/>
            </a:endParaRPr>
          </a:p>
        </p:txBody>
      </p:sp>
      <p:sp>
        <p:nvSpPr>
          <p:cNvPr id="129027" name="Rectangle 4"/>
          <p:cNvSpPr>
            <a:spLocks noChangeArrowheads="1"/>
          </p:cNvSpPr>
          <p:nvPr/>
        </p:nvSpPr>
        <p:spPr bwMode="auto">
          <a:xfrm>
            <a:off x="304800" y="1219200"/>
            <a:ext cx="8534400" cy="579438"/>
          </a:xfrm>
          <a:prstGeom prst="rect">
            <a:avLst/>
          </a:prstGeom>
          <a:no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Putting emphasis on safety and hygienic practices is a priority.</a:t>
            </a:r>
          </a:p>
        </p:txBody>
      </p:sp>
      <p:sp>
        <p:nvSpPr>
          <p:cNvPr id="6" name="Rectangle 5"/>
          <p:cNvSpPr>
            <a:spLocks noChangeArrowheads="1"/>
          </p:cNvSpPr>
          <p:nvPr/>
        </p:nvSpPr>
        <p:spPr bwMode="auto">
          <a:xfrm>
            <a:off x="304800" y="2981325"/>
            <a:ext cx="8382000" cy="73818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KW" sz="2400" dirty="0">
                <a:latin typeface="Simplified Arabic" pitchFamily="18" charset="-78"/>
                <a:cs typeface="Simplified Arabic" pitchFamily="18" charset="-78"/>
              </a:rPr>
              <a:t>وأن </a:t>
            </a:r>
            <a:r>
              <a:rPr lang="ar-JO" sz="2400" dirty="0">
                <a:latin typeface="Simplified Arabic" pitchFamily="18" charset="-78"/>
                <a:cs typeface="Simplified Arabic" pitchFamily="18" charset="-78"/>
              </a:rPr>
              <a:t>كل مادة </a:t>
            </a:r>
            <a:r>
              <a:rPr lang="ar-KW" sz="2400" dirty="0">
                <a:latin typeface="Simplified Arabic" pitchFamily="18" charset="-78"/>
                <a:cs typeface="Simplified Arabic" pitchFamily="18" charset="-78"/>
              </a:rPr>
              <a:t>ت</a:t>
            </a:r>
            <a:r>
              <a:rPr lang="ar-JO" sz="2400" dirty="0">
                <a:latin typeface="Simplified Arabic" pitchFamily="18" charset="-78"/>
                <a:cs typeface="Simplified Arabic" pitchFamily="18" charset="-78"/>
              </a:rPr>
              <a:t>سبب ضرر</a:t>
            </a:r>
            <a:r>
              <a:rPr lang="ar-KW" sz="2400" dirty="0">
                <a:latin typeface="Simplified Arabic" pitchFamily="18" charset="-78"/>
                <a:cs typeface="Simplified Arabic" pitchFamily="18" charset="-78"/>
              </a:rPr>
              <a:t> </a:t>
            </a:r>
            <a:r>
              <a:rPr lang="ar-JO" sz="2400" dirty="0">
                <a:latin typeface="Simplified Arabic" pitchFamily="18" charset="-78"/>
                <a:cs typeface="Simplified Arabic" pitchFamily="18" charset="-78"/>
              </a:rPr>
              <a:t>للإنسان </a:t>
            </a:r>
            <a:r>
              <a:rPr lang="ar-KW" sz="2400" dirty="0">
                <a:latin typeface="Simplified Arabic" pitchFamily="18" charset="-78"/>
                <a:cs typeface="Simplified Arabic" pitchFamily="18" charset="-78"/>
              </a:rPr>
              <a:t>ت</a:t>
            </a:r>
            <a:r>
              <a:rPr lang="ar-JO" sz="2400" dirty="0">
                <a:latin typeface="Simplified Arabic" pitchFamily="18" charset="-78"/>
                <a:cs typeface="Simplified Arabic" pitchFamily="18" charset="-78"/>
              </a:rPr>
              <a:t>عتبر محرم</a:t>
            </a:r>
            <a:r>
              <a:rPr lang="ar-KW" sz="2400" dirty="0">
                <a:latin typeface="Simplified Arabic" pitchFamily="18" charset="-78"/>
                <a:cs typeface="Simplified Arabic" pitchFamily="18" charset="-78"/>
              </a:rPr>
              <a:t>ة</a:t>
            </a:r>
          </a:p>
        </p:txBody>
      </p:sp>
      <p:sp>
        <p:nvSpPr>
          <p:cNvPr id="129029" name="Rectangle 6"/>
          <p:cNvSpPr>
            <a:spLocks noChangeArrowheads="1"/>
          </p:cNvSpPr>
          <p:nvPr/>
        </p:nvSpPr>
        <p:spPr bwMode="auto">
          <a:xfrm>
            <a:off x="304800" y="3971925"/>
            <a:ext cx="8534400" cy="1133475"/>
          </a:xfrm>
          <a:prstGeom prst="rect">
            <a:avLst/>
          </a:prstGeom>
          <a:no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Any substances causes harm to human being is considered as Haram.</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73818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buFont typeface="Arial" charset="0"/>
              <a:buChar char="•"/>
              <a:defRPr/>
            </a:pPr>
            <a:r>
              <a:rPr lang="ar-KW" sz="2400" dirty="0">
                <a:latin typeface="Simplified Arabic" pitchFamily="18" charset="-78"/>
                <a:cs typeface="Simplified Arabic" pitchFamily="18" charset="-78"/>
              </a:rPr>
              <a:t>وأن </a:t>
            </a:r>
            <a:r>
              <a:rPr lang="ar-EG" sz="2400" dirty="0">
                <a:latin typeface="Simplified Arabic" pitchFamily="18" charset="-78"/>
                <a:cs typeface="Simplified Arabic" pitchFamily="18" charset="-78"/>
              </a:rPr>
              <a:t>لا يُقبل أي منتج يشبه منتجا حراما، حتى لو احتوى على مكونات حلال</a:t>
            </a:r>
            <a:endParaRPr lang="ar-KW" sz="2400" dirty="0">
              <a:latin typeface="Simplified Arabic" pitchFamily="18" charset="-78"/>
              <a:cs typeface="Simplified Arabic" pitchFamily="18" charset="-78"/>
            </a:endParaRPr>
          </a:p>
        </p:txBody>
      </p:sp>
      <p:sp>
        <p:nvSpPr>
          <p:cNvPr id="130051" name="Rectangle 4"/>
          <p:cNvSpPr>
            <a:spLocks noChangeArrowheads="1"/>
          </p:cNvSpPr>
          <p:nvPr/>
        </p:nvSpPr>
        <p:spPr bwMode="auto">
          <a:xfrm>
            <a:off x="304800" y="12192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No product that resemble Haram products will be accepted even if it contain Halal ingredients.</a:t>
            </a:r>
          </a:p>
        </p:txBody>
      </p:sp>
      <p:sp>
        <p:nvSpPr>
          <p:cNvPr id="6" name="Rectangle 5"/>
          <p:cNvSpPr>
            <a:spLocks noChangeArrowheads="1"/>
          </p:cNvSpPr>
          <p:nvPr/>
        </p:nvSpPr>
        <p:spPr bwMode="auto">
          <a:xfrm>
            <a:off x="304800" y="2981325"/>
            <a:ext cx="8382000" cy="1154113"/>
          </a:xfrm>
          <a:prstGeom prst="rect">
            <a:avLst/>
          </a:prstGeom>
          <a:solidFill>
            <a:schemeClr val="accent6">
              <a:lumMod val="20000"/>
              <a:lumOff val="80000"/>
            </a:schemeClr>
          </a:solidFill>
          <a:ln>
            <a:noFill/>
          </a:ln>
        </p:spPr>
        <p:txBody>
          <a:bodyPr>
            <a:spAutoFit/>
          </a:bodyPr>
          <a:lstStyle/>
          <a:p>
            <a:pPr marL="514350" indent="-514350" algn="just" rtl="1">
              <a:lnSpc>
                <a:spcPct val="150000"/>
              </a:lnSpc>
              <a:spcBef>
                <a:spcPts val="600"/>
              </a:spcBef>
              <a:buFont typeface="Arial" pitchFamily="34" charset="0"/>
              <a:buChar char="•"/>
              <a:defRPr/>
            </a:pPr>
            <a:r>
              <a:rPr lang="ar-KW" sz="2400" dirty="0">
                <a:latin typeface="Simplified Arabic" pitchFamily="18" charset="-78"/>
                <a:cs typeface="Simplified Arabic" pitchFamily="18" charset="-78"/>
              </a:rPr>
              <a:t>و</a:t>
            </a:r>
            <a:r>
              <a:rPr lang="ar-EG" sz="2400" dirty="0">
                <a:latin typeface="Simplified Arabic" pitchFamily="18" charset="-78"/>
                <a:cs typeface="Simplified Arabic" pitchFamily="18" charset="-78"/>
              </a:rPr>
              <a:t>يجب أن تكون </a:t>
            </a:r>
            <a:r>
              <a:rPr lang="ar-KW" sz="2400" dirty="0">
                <a:latin typeface="Simplified Arabic" pitchFamily="18" charset="-78"/>
                <a:cs typeface="Simplified Arabic" pitchFamily="18" charset="-78"/>
              </a:rPr>
              <a:t>منتجات الحلال</a:t>
            </a:r>
            <a:r>
              <a:rPr lang="ar-EG" sz="2400"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التي تتناول بالفم أو التي تستعمل على البشرة أو في التعطير أو في تنظيف الأسنان </a:t>
            </a:r>
            <a:r>
              <a:rPr lang="ar-EG" sz="2400" dirty="0">
                <a:latin typeface="Simplified Arabic" pitchFamily="18" charset="-78"/>
                <a:cs typeface="Simplified Arabic" pitchFamily="18" charset="-78"/>
              </a:rPr>
              <a:t>خالية </a:t>
            </a:r>
            <a:r>
              <a:rPr lang="ar-KW" sz="2400" dirty="0">
                <a:latin typeface="Simplified Arabic" pitchFamily="18" charset="-78"/>
                <a:cs typeface="Simplified Arabic" pitchFamily="18" charset="-78"/>
              </a:rPr>
              <a:t>تماماً 100% </a:t>
            </a:r>
            <a:r>
              <a:rPr lang="ar-EG" sz="2400" dirty="0">
                <a:latin typeface="Simplified Arabic" pitchFamily="18" charset="-78"/>
                <a:cs typeface="Simplified Arabic" pitchFamily="18" charset="-78"/>
              </a:rPr>
              <a:t>من المصادر الحرام</a:t>
            </a:r>
            <a:r>
              <a:rPr lang="ar-KW" sz="2400" dirty="0">
                <a:latin typeface="Simplified Arabic" pitchFamily="18" charset="-78"/>
                <a:cs typeface="Simplified Arabic" pitchFamily="18" charset="-78"/>
              </a:rPr>
              <a:t>.</a:t>
            </a:r>
            <a:r>
              <a:rPr lang="ar-EG" sz="2400" dirty="0">
                <a:latin typeface="Simplified Arabic" pitchFamily="18" charset="-78"/>
                <a:cs typeface="Simplified Arabic" pitchFamily="18" charset="-78"/>
              </a:rPr>
              <a:t> </a:t>
            </a:r>
            <a:endParaRPr lang="ar-KW" sz="2400" dirty="0">
              <a:latin typeface="Simplified Arabic" pitchFamily="18" charset="-78"/>
              <a:cs typeface="Simplified Arabic" pitchFamily="18" charset="-78"/>
            </a:endParaRPr>
          </a:p>
        </p:txBody>
      </p:sp>
      <p:sp>
        <p:nvSpPr>
          <p:cNvPr id="130053" name="Rectangle 6"/>
          <p:cNvSpPr>
            <a:spLocks noChangeArrowheads="1"/>
          </p:cNvSpPr>
          <p:nvPr/>
        </p:nvSpPr>
        <p:spPr bwMode="auto">
          <a:xfrm>
            <a:off x="304800" y="4505325"/>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Any Halal products that is consumed through the mouth, or used on the skin, or used in brushing the tooth must be 100% free from Haram ingredients.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KW" sz="2400" dirty="0">
                <a:latin typeface="Simplified Arabic" pitchFamily="18" charset="-78"/>
                <a:cs typeface="Simplified Arabic" pitchFamily="18" charset="-78"/>
              </a:rPr>
              <a:t>وأنه </a:t>
            </a:r>
            <a:r>
              <a:rPr lang="ar-EG" sz="2400" dirty="0">
                <a:latin typeface="Simplified Arabic" pitchFamily="18" charset="-78"/>
                <a:cs typeface="Simplified Arabic" pitchFamily="18" charset="-78"/>
              </a:rPr>
              <a:t>يجب اعتماد مصادر الحلال للمكونات المستخدمة في </a:t>
            </a:r>
            <a:r>
              <a:rPr lang="ar-KW" sz="2400" dirty="0">
                <a:latin typeface="Simplified Arabic" pitchFamily="18" charset="-78"/>
                <a:cs typeface="Simplified Arabic" pitchFamily="18" charset="-78"/>
              </a:rPr>
              <a:t>منتجات الحلال من هيئة حلال معتبرة</a:t>
            </a:r>
          </a:p>
        </p:txBody>
      </p:sp>
      <p:sp>
        <p:nvSpPr>
          <p:cNvPr id="131075" name="Rectangle 4"/>
          <p:cNvSpPr>
            <a:spLocks noChangeArrowheads="1"/>
          </p:cNvSpPr>
          <p:nvPr/>
        </p:nvSpPr>
        <p:spPr bwMode="auto">
          <a:xfrm>
            <a:off x="304800" y="14382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Halal ingredients must be obtained from trustworthy Halal certification bodies.</a:t>
            </a:r>
          </a:p>
        </p:txBody>
      </p:sp>
      <p:sp>
        <p:nvSpPr>
          <p:cNvPr id="6" name="Rectangle 5"/>
          <p:cNvSpPr>
            <a:spLocks noChangeArrowheads="1"/>
          </p:cNvSpPr>
          <p:nvPr/>
        </p:nvSpPr>
        <p:spPr bwMode="auto">
          <a:xfrm>
            <a:off x="304800" y="3113088"/>
            <a:ext cx="8382000" cy="1154112"/>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KW" sz="2400" dirty="0">
                <a:latin typeface="Simplified Arabic" pitchFamily="18" charset="-78"/>
                <a:cs typeface="Simplified Arabic" pitchFamily="18" charset="-78"/>
              </a:rPr>
              <a:t>وأن </a:t>
            </a:r>
            <a:r>
              <a:rPr lang="ar-EG" sz="2400" dirty="0">
                <a:latin typeface="Simplified Arabic" pitchFamily="18" charset="-78"/>
                <a:cs typeface="Simplified Arabic" pitchFamily="18" charset="-78"/>
              </a:rPr>
              <a:t>الخمـر، والمشروبات الكحولية، والمنتجات الثانوية، والإيثانول </a:t>
            </a:r>
            <a:r>
              <a:rPr lang="ar-KW" sz="2400" dirty="0">
                <a:latin typeface="Simplified Arabic" pitchFamily="18" charset="-78"/>
                <a:cs typeface="Simplified Arabic" pitchFamily="18" charset="-78"/>
              </a:rPr>
              <a:t>الصناعي أو الحيوي </a:t>
            </a:r>
            <a:r>
              <a:rPr lang="ar-EG" sz="2400" dirty="0">
                <a:latin typeface="Simplified Arabic" pitchFamily="18" charset="-78"/>
                <a:cs typeface="Simplified Arabic" pitchFamily="18" charset="-78"/>
              </a:rPr>
              <a:t>من المحرمات</a:t>
            </a:r>
            <a:endParaRPr lang="ar-KW" sz="2400" dirty="0">
              <a:latin typeface="Simplified Arabic" pitchFamily="18" charset="-78"/>
              <a:cs typeface="Simplified Arabic" pitchFamily="18" charset="-78"/>
            </a:endParaRPr>
          </a:p>
        </p:txBody>
      </p:sp>
      <p:sp>
        <p:nvSpPr>
          <p:cNvPr id="131077" name="Rectangle 6"/>
          <p:cNvSpPr>
            <a:spLocks noChangeArrowheads="1"/>
          </p:cNvSpPr>
          <p:nvPr/>
        </p:nvSpPr>
        <p:spPr bwMode="auto">
          <a:xfrm>
            <a:off x="304800" y="4505325"/>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Khamer</a:t>
            </a:r>
            <a:r>
              <a:rPr lang="ar-KW" sz="2400">
                <a:latin typeface="Times New Roman" pitchFamily="18" charset="0"/>
                <a:cs typeface="Times New Roman" pitchFamily="18" charset="0"/>
              </a:rPr>
              <a:t>خمر </a:t>
            </a:r>
            <a:r>
              <a:rPr lang="en-US" sz="2400">
                <a:latin typeface="Times New Roman" pitchFamily="18" charset="0"/>
                <a:cs typeface="Times New Roman" pitchFamily="18" charset="0"/>
              </a:rPr>
              <a:t> (wine), alcoholic drinks, their by-products, and industrial ethanol or biologically produced ethanol are all Haram.</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spcBef>
                <a:spcPts val="600"/>
              </a:spcBef>
              <a:defRPr/>
            </a:pPr>
            <a:r>
              <a:rPr lang="ar-KW" sz="2400" dirty="0">
                <a:latin typeface="Simplified Arabic" pitchFamily="18" charset="-78"/>
                <a:cs typeface="Simplified Arabic" pitchFamily="18" charset="-78"/>
              </a:rPr>
              <a:t>وأن </a:t>
            </a:r>
            <a:r>
              <a:rPr lang="ar-JO" sz="2400" dirty="0">
                <a:latin typeface="Simplified Arabic" pitchFamily="18" charset="-78"/>
                <a:cs typeface="Simplified Arabic" pitchFamily="18" charset="-78"/>
              </a:rPr>
              <a:t>جميع المنتجات المحتوية على الكحول الإثيلي (المادة المسكرة)، أو المستخلصة عن طريقه هي غير حلال</a:t>
            </a:r>
            <a:endParaRPr lang="ar-KW" sz="2400" dirty="0">
              <a:latin typeface="Simplified Arabic" pitchFamily="18" charset="-78"/>
              <a:cs typeface="Simplified Arabic" pitchFamily="18" charset="-78"/>
            </a:endParaRPr>
          </a:p>
        </p:txBody>
      </p:sp>
      <p:sp>
        <p:nvSpPr>
          <p:cNvPr id="132099" name="Rectangle 4"/>
          <p:cNvSpPr>
            <a:spLocks noChangeArrowheads="1"/>
          </p:cNvSpPr>
          <p:nvPr/>
        </p:nvSpPr>
        <p:spPr bwMode="auto">
          <a:xfrm>
            <a:off x="304800" y="14382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All products that contain ethanol alcohol (intoxicating substance), or produced through the use of ethanol alcohol are Haram.</a:t>
            </a:r>
          </a:p>
        </p:txBody>
      </p:sp>
      <p:sp>
        <p:nvSpPr>
          <p:cNvPr id="6" name="Rectangle 5"/>
          <p:cNvSpPr>
            <a:spLocks noChangeArrowheads="1"/>
          </p:cNvSpPr>
          <p:nvPr/>
        </p:nvSpPr>
        <p:spPr bwMode="auto">
          <a:xfrm>
            <a:off x="304800" y="3265488"/>
            <a:ext cx="8382000" cy="1200150"/>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 </a:t>
            </a:r>
            <a:r>
              <a:rPr lang="ar-EG" sz="2400" dirty="0">
                <a:latin typeface="Simplified Arabic" pitchFamily="18" charset="-78"/>
                <a:cs typeface="Simplified Arabic" pitchFamily="18" charset="-78"/>
              </a:rPr>
              <a:t>لا يعتمد التنظيف على الكحول</a:t>
            </a:r>
            <a:r>
              <a:rPr lang="ar-KW" sz="2400" dirty="0">
                <a:latin typeface="Simplified Arabic" pitchFamily="18" charset="-78"/>
                <a:cs typeface="Simplified Arabic" pitchFamily="18" charset="-78"/>
              </a:rPr>
              <a:t>، </a:t>
            </a:r>
            <a:r>
              <a:rPr lang="ar-EG" sz="2400" dirty="0">
                <a:latin typeface="Simplified Arabic" pitchFamily="18" charset="-78"/>
                <a:cs typeface="Simplified Arabic" pitchFamily="18" charset="-78"/>
              </a:rPr>
              <a:t>وفي الحالات التي يحدث فيها التنظيف بالاعتماد على الكحول</a:t>
            </a:r>
            <a:r>
              <a:rPr lang="ar-KW" sz="2400" dirty="0">
                <a:latin typeface="Simplified Arabic" pitchFamily="18" charset="-78"/>
                <a:cs typeface="Simplified Arabic" pitchFamily="18" charset="-78"/>
              </a:rPr>
              <a:t>.</a:t>
            </a:r>
          </a:p>
        </p:txBody>
      </p:sp>
      <p:sp>
        <p:nvSpPr>
          <p:cNvPr id="132101" name="Rectangle 6"/>
          <p:cNvSpPr>
            <a:spLocks noChangeArrowheads="1"/>
          </p:cNvSpPr>
          <p:nvPr/>
        </p:nvSpPr>
        <p:spPr bwMode="auto">
          <a:xfrm>
            <a:off x="304800" y="4643446"/>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dirty="0">
                <a:latin typeface="Times New Roman" pitchFamily="18" charset="0"/>
                <a:cs typeface="Times New Roman" pitchFamily="18" charset="0"/>
              </a:rPr>
              <a:t>Alcohols must not be used in processing plants in any sanitation procedures.</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إذا إستخدم الكحول في التظيف </a:t>
            </a:r>
            <a:r>
              <a:rPr lang="ar-EG" sz="2400" dirty="0">
                <a:latin typeface="Simplified Arabic" pitchFamily="18" charset="-78"/>
                <a:cs typeface="Simplified Arabic" pitchFamily="18" charset="-78"/>
              </a:rPr>
              <a:t>فإنه سيصبح من الضروري إجراء دورة ثانية من التنظيف باستخدام عامل تنظيف غير كحولي</a:t>
            </a:r>
            <a:endParaRPr lang="ar-KW" sz="2400" dirty="0">
              <a:latin typeface="Simplified Arabic" pitchFamily="18" charset="-78"/>
              <a:cs typeface="Simplified Arabic" pitchFamily="18" charset="-78"/>
            </a:endParaRPr>
          </a:p>
        </p:txBody>
      </p:sp>
      <p:sp>
        <p:nvSpPr>
          <p:cNvPr id="133123" name="Rectangle 4"/>
          <p:cNvSpPr>
            <a:spLocks noChangeArrowheads="1"/>
          </p:cNvSpPr>
          <p:nvPr/>
        </p:nvSpPr>
        <p:spPr bwMode="auto">
          <a:xfrm>
            <a:off x="304800" y="14478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Cases were alcohol is used in cleaning a second cleaning round is required using non alcoholic cleaning agent.</a:t>
            </a:r>
          </a:p>
        </p:txBody>
      </p:sp>
      <p:sp>
        <p:nvSpPr>
          <p:cNvPr id="6" name="Rectangle 5"/>
          <p:cNvSpPr>
            <a:spLocks noChangeArrowheads="1"/>
          </p:cNvSpPr>
          <p:nvPr/>
        </p:nvSpPr>
        <p:spPr bwMode="auto">
          <a:xfrm>
            <a:off x="304800" y="3048000"/>
            <a:ext cx="8382000" cy="1477963"/>
          </a:xfrm>
          <a:prstGeom prst="rect">
            <a:avLst/>
          </a:prstGeom>
          <a:solidFill>
            <a:schemeClr val="accent6">
              <a:lumMod val="20000"/>
              <a:lumOff val="80000"/>
            </a:schemeClr>
          </a:solidFill>
          <a:ln>
            <a:noFill/>
          </a:ln>
        </p:spPr>
        <p:txBody>
          <a:bodyPr>
            <a:spAutoFit/>
          </a:bodyPr>
          <a:lstStyle/>
          <a:p>
            <a:pPr algn="just" rtl="1">
              <a:lnSpc>
                <a:spcPct val="200000"/>
              </a:lnSpc>
              <a:defRPr/>
            </a:pPr>
            <a:r>
              <a:rPr lang="ar-KW" sz="2400" dirty="0">
                <a:latin typeface="Simplified Arabic" pitchFamily="18" charset="-78"/>
                <a:cs typeface="Simplified Arabic" pitchFamily="18" charset="-78"/>
              </a:rPr>
              <a:t>وأن </a:t>
            </a:r>
            <a:r>
              <a:rPr lang="ar-JO" sz="2400" dirty="0">
                <a:latin typeface="Simplified Arabic" pitchFamily="18" charset="-78"/>
                <a:cs typeface="Simplified Arabic" pitchFamily="18" charset="-78"/>
              </a:rPr>
              <a:t>المضافات الغذائية، المنتجة من حيوانات غير حلال، أو نجسة أو غير مذبوحة وفق الشريعة الإسلامية تعتبر غير حلال</a:t>
            </a:r>
            <a:endParaRPr lang="ar-KW" sz="2400" dirty="0">
              <a:latin typeface="Simplified Arabic" pitchFamily="18" charset="-78"/>
              <a:cs typeface="Simplified Arabic" pitchFamily="18" charset="-78"/>
            </a:endParaRPr>
          </a:p>
        </p:txBody>
      </p:sp>
      <p:sp>
        <p:nvSpPr>
          <p:cNvPr id="133125" name="Rectangle 6"/>
          <p:cNvSpPr>
            <a:spLocks noChangeArrowheads="1"/>
          </p:cNvSpPr>
          <p:nvPr/>
        </p:nvSpPr>
        <p:spPr bwMode="auto">
          <a:xfrm>
            <a:off x="304800" y="45720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Any food additives produced from Najis animals, or from Halal animal that are not slaughtered according to Islamic rites are Haram.</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 </a:t>
            </a:r>
            <a:r>
              <a:rPr lang="ar-JO" sz="2400" dirty="0">
                <a:latin typeface="Simplified Arabic" pitchFamily="18" charset="-78"/>
                <a:cs typeface="Simplified Arabic" pitchFamily="18" charset="-78"/>
              </a:rPr>
              <a:t>النباتات المعدلة وراثياً من أصول محرمة هي غير حلال</a:t>
            </a:r>
            <a:endParaRPr lang="ar-KW" sz="2400" dirty="0">
              <a:latin typeface="Simplified Arabic" pitchFamily="18" charset="-78"/>
              <a:cs typeface="Simplified Arabic" pitchFamily="18" charset="-78"/>
            </a:endParaRPr>
          </a:p>
        </p:txBody>
      </p:sp>
      <p:sp>
        <p:nvSpPr>
          <p:cNvPr id="134147" name="Rectangle 4"/>
          <p:cNvSpPr>
            <a:spLocks noChangeArrowheads="1"/>
          </p:cNvSpPr>
          <p:nvPr/>
        </p:nvSpPr>
        <p:spPr bwMode="auto">
          <a:xfrm>
            <a:off x="304800" y="1066800"/>
            <a:ext cx="8534400" cy="71913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Genetically modified plants from Haram sources are Haram.</a:t>
            </a:r>
          </a:p>
        </p:txBody>
      </p:sp>
      <p:sp>
        <p:nvSpPr>
          <p:cNvPr id="6" name="Rectangle 5"/>
          <p:cNvSpPr>
            <a:spLocks noChangeArrowheads="1"/>
          </p:cNvSpPr>
          <p:nvPr/>
        </p:nvSpPr>
        <p:spPr bwMode="auto">
          <a:xfrm>
            <a:off x="304800" y="2133600"/>
            <a:ext cx="8382000" cy="1800225"/>
          </a:xfrm>
          <a:prstGeom prst="rect">
            <a:avLst/>
          </a:prstGeom>
          <a:solidFill>
            <a:schemeClr val="accent6">
              <a:lumMod val="20000"/>
              <a:lumOff val="80000"/>
            </a:schemeClr>
          </a:solidFill>
          <a:ln>
            <a:noFill/>
          </a:ln>
        </p:spPr>
        <p:txBody>
          <a:bodyPr>
            <a:spAutoFit/>
          </a:bodyPr>
          <a:lstStyle/>
          <a:p>
            <a:pPr algn="just" rtl="1">
              <a:lnSpc>
                <a:spcPct val="250000"/>
              </a:lnSpc>
              <a:defRPr/>
            </a:pPr>
            <a:r>
              <a:rPr lang="ar-KW" sz="2400" dirty="0">
                <a:latin typeface="Simplified Arabic" pitchFamily="18" charset="-78"/>
                <a:cs typeface="Simplified Arabic" pitchFamily="18" charset="-78"/>
              </a:rPr>
              <a:t>وأنه يجب أن تكون </a:t>
            </a:r>
            <a:r>
              <a:rPr lang="ar-SA" sz="2400" dirty="0">
                <a:latin typeface="Simplified Arabic" pitchFamily="18" charset="-78"/>
                <a:cs typeface="Simplified Arabic" pitchFamily="18" charset="-78"/>
              </a:rPr>
              <a:t>الفطريات والبكتيريا </a:t>
            </a:r>
            <a:r>
              <a:rPr lang="ar-KW" sz="2400" dirty="0">
                <a:latin typeface="Simplified Arabic" pitchFamily="18" charset="-78"/>
                <a:cs typeface="Simplified Arabic" pitchFamily="18" charset="-78"/>
              </a:rPr>
              <a:t>المستعملة في منتجات الحلال قد تم تربيتها </a:t>
            </a:r>
            <a:r>
              <a:rPr lang="ar-SA" sz="2400" dirty="0">
                <a:latin typeface="Simplified Arabic" pitchFamily="18" charset="-78"/>
                <a:cs typeface="Simplified Arabic" pitchFamily="18" charset="-78"/>
              </a:rPr>
              <a:t>واستنباتها على بيئات مغذية خالية من المواد المحرمة </a:t>
            </a:r>
            <a:r>
              <a:rPr lang="ar-KW" sz="2400" dirty="0">
                <a:latin typeface="Simplified Arabic" pitchFamily="18" charset="-78"/>
                <a:cs typeface="Simplified Arabic" pitchFamily="18" charset="-78"/>
              </a:rPr>
              <a:t>ولا </a:t>
            </a:r>
            <a:r>
              <a:rPr lang="ar-SA" sz="2400" dirty="0">
                <a:latin typeface="Simplified Arabic" pitchFamily="18" charset="-78"/>
                <a:cs typeface="Simplified Arabic" pitchFamily="18" charset="-78"/>
              </a:rPr>
              <a:t>تكون مضرة بالصحة</a:t>
            </a:r>
            <a:endParaRPr lang="ar-KW" sz="2400" dirty="0">
              <a:latin typeface="Simplified Arabic" pitchFamily="18" charset="-78"/>
              <a:cs typeface="Simplified Arabic" pitchFamily="18" charset="-78"/>
            </a:endParaRPr>
          </a:p>
        </p:txBody>
      </p:sp>
      <p:sp>
        <p:nvSpPr>
          <p:cNvPr id="134149" name="Rectangle 6"/>
          <p:cNvSpPr>
            <a:spLocks noChangeArrowheads="1"/>
          </p:cNvSpPr>
          <p:nvPr/>
        </p:nvSpPr>
        <p:spPr bwMode="auto">
          <a:xfrm>
            <a:off x="304800" y="3962400"/>
            <a:ext cx="8534400" cy="2703513"/>
          </a:xfrm>
          <a:prstGeom prst="rect">
            <a:avLst/>
          </a:prstGeom>
          <a:noFill/>
          <a:ln w="9525">
            <a:noFill/>
            <a:miter lim="800000"/>
            <a:headEnd/>
            <a:tailEnd/>
          </a:ln>
        </p:spPr>
        <p:txBody>
          <a:bodyPr>
            <a:spAutoFit/>
          </a:bodyPr>
          <a:lstStyle/>
          <a:p>
            <a:pPr algn="just">
              <a:lnSpc>
                <a:spcPct val="250000"/>
              </a:lnSpc>
              <a:spcBef>
                <a:spcPts val="600"/>
              </a:spcBef>
            </a:pPr>
            <a:r>
              <a:rPr lang="en-US" sz="2400">
                <a:latin typeface="Times New Roman" pitchFamily="18" charset="0"/>
                <a:cs typeface="Times New Roman" pitchFamily="18" charset="0"/>
              </a:rPr>
              <a:t>Molds and bacteria used in Halal products must be produced in nutritious media free from Haram materials and should not harm health.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609600" y="457200"/>
            <a:ext cx="8001000" cy="738664"/>
            <a:chOff x="609600" y="1066800"/>
            <a:chExt cx="8001000" cy="739302"/>
          </a:xfrm>
          <a:solidFill>
            <a:schemeClr val="accent6">
              <a:lumMod val="20000"/>
              <a:lumOff val="80000"/>
            </a:schemeClr>
          </a:solidFill>
        </p:grpSpPr>
        <p:sp>
          <p:nvSpPr>
            <p:cNvPr id="22" name="Rectangle 3"/>
            <p:cNvSpPr>
              <a:spLocks noChangeArrowheads="1"/>
            </p:cNvSpPr>
            <p:nvPr/>
          </p:nvSpPr>
          <p:spPr bwMode="auto">
            <a:xfrm>
              <a:off x="609600" y="1085866"/>
              <a:ext cx="4191000" cy="719086"/>
            </a:xfrm>
            <a:prstGeom prst="rect">
              <a:avLst/>
            </a:prstGeom>
            <a:grpFill/>
            <a:ln>
              <a:solidFill>
                <a:schemeClr val="accent1"/>
              </a:solidFill>
            </a:ln>
          </p:spPr>
          <p:txBody>
            <a:bodyPr>
              <a:spAutoFit/>
            </a:bodyPr>
            <a:lstStyle/>
            <a:p>
              <a:pPr marL="342900" indent="-342900" algn="just">
                <a:lnSpc>
                  <a:spcPct val="200000"/>
                </a:lnSpc>
                <a:buFont typeface="Arial" charset="0"/>
                <a:buChar char="•"/>
                <a:defRPr/>
              </a:pPr>
              <a:r>
                <a:rPr lang="en-US" sz="2400" dirty="0">
                  <a:latin typeface="Times New Roman" pitchFamily="18" charset="0"/>
                  <a:cs typeface="Times New Roman" pitchFamily="18" charset="0"/>
                </a:rPr>
                <a:t>Halal Competency</a:t>
              </a:r>
            </a:p>
          </p:txBody>
        </p:sp>
        <p:sp>
          <p:nvSpPr>
            <p:cNvPr id="23" name="Rectangle 3"/>
            <p:cNvSpPr>
              <a:spLocks noChangeArrowheads="1"/>
            </p:cNvSpPr>
            <p:nvPr/>
          </p:nvSpPr>
          <p:spPr bwMode="auto">
            <a:xfrm>
              <a:off x="4953000" y="1066800"/>
              <a:ext cx="3657600" cy="739302"/>
            </a:xfrm>
            <a:prstGeom prst="rect">
              <a:avLst/>
            </a:prstGeom>
            <a:grpFill/>
            <a:ln>
              <a:solidFill>
                <a:schemeClr val="accent1"/>
              </a:solid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الكفاءة الخاصة بالحلال</a:t>
              </a:r>
              <a:endParaRPr lang="en-US" sz="2400" dirty="0">
                <a:latin typeface="Simplified Arabic" pitchFamily="18" charset="-78"/>
                <a:cs typeface="Simplified Arabic" pitchFamily="18" charset="-78"/>
              </a:endParaRPr>
            </a:p>
          </p:txBody>
        </p:sp>
      </p:grpSp>
      <p:grpSp>
        <p:nvGrpSpPr>
          <p:cNvPr id="3" name="Group 23"/>
          <p:cNvGrpSpPr>
            <a:grpSpLocks/>
          </p:cNvGrpSpPr>
          <p:nvPr/>
        </p:nvGrpSpPr>
        <p:grpSpPr bwMode="auto">
          <a:xfrm>
            <a:off x="609600" y="1524000"/>
            <a:ext cx="8001000" cy="1477328"/>
            <a:chOff x="609600" y="1066800"/>
            <a:chExt cx="8001000" cy="1476972"/>
          </a:xfrm>
          <a:solidFill>
            <a:schemeClr val="accent6">
              <a:lumMod val="20000"/>
              <a:lumOff val="80000"/>
            </a:schemeClr>
          </a:solidFill>
        </p:grpSpPr>
        <p:sp>
          <p:nvSpPr>
            <p:cNvPr id="25" name="Rectangle 3"/>
            <p:cNvSpPr>
              <a:spLocks noChangeArrowheads="1"/>
            </p:cNvSpPr>
            <p:nvPr/>
          </p:nvSpPr>
          <p:spPr bwMode="auto">
            <a:xfrm>
              <a:off x="609600" y="1066800"/>
              <a:ext cx="4191000" cy="1456779"/>
            </a:xfrm>
            <a:prstGeom prst="rect">
              <a:avLst/>
            </a:prstGeom>
            <a:grpFill/>
            <a:ln>
              <a:solidFill>
                <a:schemeClr val="accent1"/>
              </a:solidFill>
            </a:ln>
          </p:spPr>
          <p:txBody>
            <a:bodyPr>
              <a:spAutoFit/>
            </a:bodyPr>
            <a:lstStyle/>
            <a:p>
              <a:pPr marL="342900" indent="-342900" algn="just">
                <a:lnSpc>
                  <a:spcPct val="200000"/>
                </a:lnSpc>
                <a:spcBef>
                  <a:spcPts val="600"/>
                </a:spcBef>
                <a:buFont typeface="Arial" charset="0"/>
                <a:buChar char="•"/>
                <a:defRPr/>
              </a:pPr>
              <a:r>
                <a:rPr lang="en-US" sz="2400" dirty="0">
                  <a:latin typeface="Times New Roman" pitchFamily="18" charset="0"/>
                  <a:cs typeface="Times New Roman" pitchFamily="18" charset="0"/>
                </a:rPr>
                <a:t>Competent Halal Slaughter Persons</a:t>
              </a:r>
              <a:endParaRPr lang="ar-KW" sz="2400" dirty="0">
                <a:latin typeface="Times New Roman" pitchFamily="18" charset="0"/>
                <a:cs typeface="Times New Roman" pitchFamily="18" charset="0"/>
              </a:endParaRPr>
            </a:p>
          </p:txBody>
        </p:sp>
        <p:sp>
          <p:nvSpPr>
            <p:cNvPr id="26" name="Rectangle 3"/>
            <p:cNvSpPr>
              <a:spLocks noChangeArrowheads="1"/>
            </p:cNvSpPr>
            <p:nvPr/>
          </p:nvSpPr>
          <p:spPr bwMode="auto">
            <a:xfrm>
              <a:off x="4953000" y="1066800"/>
              <a:ext cx="3657600" cy="1476972"/>
            </a:xfrm>
            <a:prstGeom prst="rect">
              <a:avLst/>
            </a:prstGeom>
            <a:grpFill/>
            <a:ln>
              <a:solidFill>
                <a:schemeClr val="accent1"/>
              </a:solid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العمال الأكفاء لإجراء الذبح الحلال</a:t>
              </a:r>
              <a:endParaRPr lang="ar-KW" sz="2400" dirty="0">
                <a:latin typeface="Simplified Arabic" pitchFamily="18" charset="-78"/>
                <a:cs typeface="Simplified Arabic" pitchFamily="18" charset="-78"/>
              </a:endParaRPr>
            </a:p>
          </p:txBody>
        </p:sp>
      </p:grpSp>
      <p:grpSp>
        <p:nvGrpSpPr>
          <p:cNvPr id="4" name="Group 26"/>
          <p:cNvGrpSpPr>
            <a:grpSpLocks/>
          </p:cNvGrpSpPr>
          <p:nvPr/>
        </p:nvGrpSpPr>
        <p:grpSpPr bwMode="auto">
          <a:xfrm>
            <a:off x="609600" y="3191071"/>
            <a:ext cx="8001000" cy="1457130"/>
            <a:chOff x="609600" y="1116045"/>
            <a:chExt cx="8001000" cy="1458068"/>
          </a:xfrm>
          <a:solidFill>
            <a:schemeClr val="accent6">
              <a:lumMod val="20000"/>
              <a:lumOff val="80000"/>
            </a:schemeClr>
          </a:solidFill>
        </p:grpSpPr>
        <p:sp>
          <p:nvSpPr>
            <p:cNvPr id="28" name="Rectangle 3"/>
            <p:cNvSpPr>
              <a:spLocks noChangeArrowheads="1"/>
            </p:cNvSpPr>
            <p:nvPr/>
          </p:nvSpPr>
          <p:spPr bwMode="auto">
            <a:xfrm>
              <a:off x="609600" y="1116045"/>
              <a:ext cx="4191000" cy="1458068"/>
            </a:xfrm>
            <a:prstGeom prst="rect">
              <a:avLst/>
            </a:prstGeom>
            <a:grpFill/>
            <a:ln>
              <a:solidFill>
                <a:schemeClr val="accent1"/>
              </a:solidFill>
            </a:ln>
          </p:spPr>
          <p:txBody>
            <a:bodyPr>
              <a:spAutoFit/>
            </a:bodyPr>
            <a:lstStyle/>
            <a:p>
              <a:pPr marL="342900" indent="-342900" algn="just">
                <a:lnSpc>
                  <a:spcPct val="200000"/>
                </a:lnSpc>
                <a:spcBef>
                  <a:spcPts val="600"/>
                </a:spcBef>
                <a:buFont typeface="Arial" charset="0"/>
                <a:buChar char="•"/>
                <a:defRPr/>
              </a:pPr>
              <a:r>
                <a:rPr lang="en-US" sz="2400" dirty="0">
                  <a:latin typeface="Times New Roman" pitchFamily="18" charset="0"/>
                  <a:cs typeface="Times New Roman" pitchFamily="18" charset="0"/>
                </a:rPr>
                <a:t>Competent Halal supervisor</a:t>
              </a:r>
            </a:p>
          </p:txBody>
        </p:sp>
        <p:sp>
          <p:nvSpPr>
            <p:cNvPr id="29" name="Rectangle 3"/>
            <p:cNvSpPr>
              <a:spLocks noChangeArrowheads="1"/>
            </p:cNvSpPr>
            <p:nvPr/>
          </p:nvSpPr>
          <p:spPr bwMode="auto">
            <a:xfrm>
              <a:off x="4953000" y="1148732"/>
              <a:ext cx="3657600" cy="739140"/>
            </a:xfrm>
            <a:prstGeom prst="rect">
              <a:avLst/>
            </a:prstGeom>
            <a:grpFill/>
            <a:ln>
              <a:solidFill>
                <a:schemeClr val="accent1"/>
              </a:solid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المشرفون الأكفاء للذبح الحلال</a:t>
              </a:r>
              <a:endParaRPr lang="ar-KW" sz="2400" dirty="0">
                <a:latin typeface="Simplified Arabic" pitchFamily="18" charset="-78"/>
                <a:cs typeface="Simplified Arabic" pitchFamily="18" charset="-78"/>
              </a:endParaRPr>
            </a:p>
          </p:txBody>
        </p:sp>
      </p:grpSp>
      <p:grpSp>
        <p:nvGrpSpPr>
          <p:cNvPr id="5" name="Group 29"/>
          <p:cNvGrpSpPr>
            <a:grpSpLocks/>
          </p:cNvGrpSpPr>
          <p:nvPr/>
        </p:nvGrpSpPr>
        <p:grpSpPr bwMode="auto">
          <a:xfrm>
            <a:off x="609600" y="4810125"/>
            <a:ext cx="8001000" cy="1457130"/>
            <a:chOff x="609600" y="1066800"/>
            <a:chExt cx="8001000" cy="1457760"/>
          </a:xfrm>
          <a:solidFill>
            <a:schemeClr val="accent6">
              <a:lumMod val="20000"/>
              <a:lumOff val="80000"/>
            </a:schemeClr>
          </a:solidFill>
        </p:grpSpPr>
        <p:sp>
          <p:nvSpPr>
            <p:cNvPr id="31" name="Rectangle 3"/>
            <p:cNvSpPr>
              <a:spLocks noChangeArrowheads="1"/>
            </p:cNvSpPr>
            <p:nvPr/>
          </p:nvSpPr>
          <p:spPr bwMode="auto">
            <a:xfrm>
              <a:off x="609600" y="1066800"/>
              <a:ext cx="4191000" cy="1457760"/>
            </a:xfrm>
            <a:prstGeom prst="rect">
              <a:avLst/>
            </a:prstGeom>
            <a:grpFill/>
            <a:ln>
              <a:noFill/>
            </a:ln>
          </p:spPr>
          <p:txBody>
            <a:bodyPr>
              <a:spAutoFit/>
            </a:bodyPr>
            <a:lstStyle/>
            <a:p>
              <a:pPr marL="342900" indent="-342900" algn="just">
                <a:lnSpc>
                  <a:spcPct val="200000"/>
                </a:lnSpc>
                <a:spcBef>
                  <a:spcPts val="600"/>
                </a:spcBef>
                <a:buFont typeface="Arial" charset="0"/>
                <a:buChar char="•"/>
                <a:defRPr/>
              </a:pPr>
              <a:r>
                <a:rPr lang="en-US" sz="2400" dirty="0">
                  <a:latin typeface="Times New Roman" pitchFamily="18" charset="0"/>
                  <a:cs typeface="Times New Roman" pitchFamily="18" charset="0"/>
                </a:rPr>
                <a:t>Approval and On-going Assessment</a:t>
              </a:r>
              <a:endParaRPr lang="ar-KW" sz="2400" dirty="0">
                <a:latin typeface="Times New Roman" pitchFamily="18" charset="0"/>
                <a:cs typeface="Times New Roman" pitchFamily="18" charset="0"/>
              </a:endParaRPr>
            </a:p>
          </p:txBody>
        </p:sp>
        <p:sp>
          <p:nvSpPr>
            <p:cNvPr id="32" name="Rectangle 3"/>
            <p:cNvSpPr>
              <a:spLocks noChangeArrowheads="1"/>
            </p:cNvSpPr>
            <p:nvPr/>
          </p:nvSpPr>
          <p:spPr bwMode="auto">
            <a:xfrm>
              <a:off x="4953000" y="1066800"/>
              <a:ext cx="3657600" cy="738983"/>
            </a:xfrm>
            <a:prstGeom prst="rect">
              <a:avLst/>
            </a:prstGeom>
            <a:grpFill/>
            <a:ln>
              <a:noFill/>
            </a:ln>
          </p:spPr>
          <p:txBody>
            <a:bodyPr>
              <a:spAutoFit/>
            </a:bodyPr>
            <a:lstStyle/>
            <a:p>
              <a:pPr marL="342900" indent="-342900" algn="just" rtl="1">
                <a:lnSpc>
                  <a:spcPct val="200000"/>
                </a:lnSpc>
                <a:spcBef>
                  <a:spcPts val="600"/>
                </a:spcBef>
                <a:buFont typeface="Arial" charset="0"/>
                <a:buChar char="•"/>
                <a:defRPr/>
              </a:pPr>
              <a:r>
                <a:rPr lang="ar-EG" sz="2400" dirty="0">
                  <a:latin typeface="Simplified Arabic" pitchFamily="18" charset="-78"/>
                  <a:cs typeface="Simplified Arabic" pitchFamily="18" charset="-78"/>
                </a:rPr>
                <a:t>الاعتماد والتقييم المستمر</a:t>
              </a:r>
              <a:endParaRPr lang="ar-KW" sz="2400" dirty="0">
                <a:latin typeface="Simplified Arabic" pitchFamily="18" charset="-78"/>
                <a:cs typeface="Simplified Arabic" pitchFamily="18" charset="-78"/>
              </a:endParaRPr>
            </a:p>
          </p:txBody>
        </p:sp>
      </p:grpSp>
      <p:sp>
        <p:nvSpPr>
          <p:cNvPr id="14" name="Rectangle 1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200150"/>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وأنه </a:t>
            </a:r>
            <a:r>
              <a:rPr lang="ar-EG" sz="2400" dirty="0">
                <a:latin typeface="Simplified Arabic" pitchFamily="18" charset="-78"/>
                <a:cs typeface="Simplified Arabic" pitchFamily="18" charset="-78"/>
              </a:rPr>
              <a:t>يجب تعبئة المنتج الحلال وتخزينه بشكل منفصل؛ واتخاذ إجراءات كافية لكيلا تختلط المنتجات معاً في </a:t>
            </a:r>
            <a:r>
              <a:rPr lang="ar-KW" sz="2400" dirty="0">
                <a:latin typeface="Simplified Arabic" pitchFamily="18" charset="-78"/>
                <a:cs typeface="Simplified Arabic" pitchFamily="18" charset="-78"/>
              </a:rPr>
              <a:t>أي </a:t>
            </a:r>
            <a:r>
              <a:rPr lang="ar-EG" sz="2400" dirty="0">
                <a:latin typeface="Simplified Arabic" pitchFamily="18" charset="-78"/>
                <a:cs typeface="Simplified Arabic" pitchFamily="18" charset="-78"/>
              </a:rPr>
              <a:t>مرحلة</a:t>
            </a:r>
            <a:r>
              <a:rPr lang="ar-KW" sz="2400" dirty="0">
                <a:latin typeface="Simplified Arabic" pitchFamily="18" charset="-78"/>
                <a:cs typeface="Simplified Arabic" pitchFamily="18" charset="-78"/>
              </a:rPr>
              <a:t> من مراحل التخزين أو النقل</a:t>
            </a:r>
          </a:p>
        </p:txBody>
      </p:sp>
      <p:sp>
        <p:nvSpPr>
          <p:cNvPr id="135171" name="Rectangle 4"/>
          <p:cNvSpPr>
            <a:spLocks noChangeArrowheads="1"/>
          </p:cNvSpPr>
          <p:nvPr/>
        </p:nvSpPr>
        <p:spPr bwMode="auto">
          <a:xfrm>
            <a:off x="304800" y="2147888"/>
            <a:ext cx="8534400" cy="2195512"/>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Necessary steps must be taken to avoid mixing packed Halal products with non-Halal packed products or Haram or Najis materials.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SA" sz="2400" dirty="0">
                <a:latin typeface="Simplified Arabic" pitchFamily="18" charset="-78"/>
                <a:cs typeface="Simplified Arabic" pitchFamily="18" charset="-78"/>
              </a:rPr>
              <a:t>وأن يتم التأكد من أنّه لا يستخدام في </a:t>
            </a:r>
            <a:r>
              <a:rPr lang="ar-KW" sz="2400" dirty="0">
                <a:latin typeface="Simplified Arabic" pitchFamily="18" charset="-78"/>
                <a:cs typeface="Simplified Arabic" pitchFamily="18" charset="-78"/>
              </a:rPr>
              <a:t>مادة </a:t>
            </a:r>
            <a:r>
              <a:rPr lang="ar-SA" sz="2400" dirty="0">
                <a:latin typeface="Simplified Arabic" pitchFamily="18" charset="-78"/>
                <a:cs typeface="Simplified Arabic" pitchFamily="18" charset="-78"/>
              </a:rPr>
              <a:t>التعبئة مواد محرمة أو نجسة</a:t>
            </a:r>
            <a:endParaRPr lang="ar-KW" sz="2400" dirty="0">
              <a:latin typeface="Simplified Arabic" pitchFamily="18" charset="-78"/>
              <a:cs typeface="Simplified Arabic" pitchFamily="18" charset="-78"/>
            </a:endParaRPr>
          </a:p>
        </p:txBody>
      </p:sp>
      <p:sp>
        <p:nvSpPr>
          <p:cNvPr id="136195" name="Rectangle 4"/>
          <p:cNvSpPr>
            <a:spLocks noChangeArrowheads="1"/>
          </p:cNvSpPr>
          <p:nvPr/>
        </p:nvSpPr>
        <p:spPr bwMode="auto">
          <a:xfrm>
            <a:off x="304800" y="12192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Packaging materials should not contain any Haram or Najis materials</a:t>
            </a:r>
          </a:p>
        </p:txBody>
      </p:sp>
      <p:sp>
        <p:nvSpPr>
          <p:cNvPr id="7" name="Rectangle 6"/>
          <p:cNvSpPr>
            <a:spLocks noChangeArrowheads="1"/>
          </p:cNvSpPr>
          <p:nvPr/>
        </p:nvSpPr>
        <p:spPr bwMode="auto">
          <a:xfrm>
            <a:off x="304800" y="3114675"/>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وأنه </a:t>
            </a:r>
            <a:r>
              <a:rPr lang="ar-SA" sz="2400" dirty="0">
                <a:latin typeface="Simplified Arabic" pitchFamily="18" charset="-78"/>
                <a:cs typeface="Simplified Arabic" pitchFamily="18" charset="-78"/>
              </a:rPr>
              <a:t>يجب وضع بطاقات التعريف على جميع منتجات الحلال</a:t>
            </a:r>
            <a:endParaRPr lang="ar-KW" sz="2400" dirty="0">
              <a:latin typeface="Simplified Arabic" pitchFamily="18" charset="-78"/>
              <a:cs typeface="Simplified Arabic" pitchFamily="18" charset="-78"/>
            </a:endParaRPr>
          </a:p>
        </p:txBody>
      </p:sp>
      <p:sp>
        <p:nvSpPr>
          <p:cNvPr id="136197" name="Rectangle 7"/>
          <p:cNvSpPr>
            <a:spLocks noChangeArrowheads="1"/>
          </p:cNvSpPr>
          <p:nvPr/>
        </p:nvSpPr>
        <p:spPr bwMode="auto">
          <a:xfrm>
            <a:off x="304800" y="41052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Special identification labels must be used on Halal products or their storages areas.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EG" sz="2400" dirty="0">
                <a:latin typeface="Simplified Arabic" pitchFamily="18" charset="-78"/>
                <a:cs typeface="Simplified Arabic" pitchFamily="18" charset="-78"/>
              </a:rPr>
              <a:t>ويجب أ</a:t>
            </a:r>
            <a:r>
              <a:rPr lang="ar-KW" sz="2400" dirty="0">
                <a:latin typeface="Simplified Arabic" pitchFamily="18" charset="-78"/>
                <a:cs typeface="Simplified Arabic" pitchFamily="18" charset="-78"/>
              </a:rPr>
              <a:t>ن </a:t>
            </a:r>
            <a:r>
              <a:rPr lang="ar-EG" sz="2400" dirty="0">
                <a:latin typeface="Simplified Arabic" pitchFamily="18" charset="-78"/>
                <a:cs typeface="Simplified Arabic" pitchFamily="18" charset="-78"/>
              </a:rPr>
              <a:t>لا </a:t>
            </a:r>
            <a:r>
              <a:rPr lang="ar-KW" sz="2400" dirty="0">
                <a:latin typeface="Simplified Arabic" pitchFamily="18" charset="-78"/>
                <a:cs typeface="Simplified Arabic" pitchFamily="18" charset="-78"/>
              </a:rPr>
              <a:t>ت</a:t>
            </a:r>
            <a:r>
              <a:rPr lang="ar-EG" sz="2400" dirty="0">
                <a:latin typeface="Simplified Arabic" pitchFamily="18" charset="-78"/>
                <a:cs typeface="Simplified Arabic" pitchFamily="18" charset="-78"/>
              </a:rPr>
              <a:t>حتوي </a:t>
            </a:r>
            <a:r>
              <a:rPr lang="ar-KW" sz="2400" dirty="0">
                <a:latin typeface="Simplified Arabic" pitchFamily="18" charset="-78"/>
                <a:cs typeface="Simplified Arabic" pitchFamily="18" charset="-78"/>
              </a:rPr>
              <a:t>الأعلاف</a:t>
            </a:r>
            <a:r>
              <a:rPr lang="ar-EG" sz="2400" dirty="0">
                <a:latin typeface="Simplified Arabic" pitchFamily="18" charset="-78"/>
                <a:cs typeface="Simplified Arabic" pitchFamily="18" charset="-78"/>
              </a:rPr>
              <a:t> على مكونات من مواد محرمة أو نجسة</a:t>
            </a:r>
            <a:endParaRPr lang="ar-KW" sz="2400" dirty="0">
              <a:latin typeface="Simplified Arabic" pitchFamily="18" charset="-78"/>
              <a:cs typeface="Simplified Arabic" pitchFamily="18" charset="-78"/>
            </a:endParaRPr>
          </a:p>
        </p:txBody>
      </p:sp>
      <p:sp>
        <p:nvSpPr>
          <p:cNvPr id="137219" name="Rectangle 4"/>
          <p:cNvSpPr>
            <a:spLocks noChangeArrowheads="1"/>
          </p:cNvSpPr>
          <p:nvPr/>
        </p:nvSpPr>
        <p:spPr bwMode="auto">
          <a:xfrm>
            <a:off x="304800" y="1219200"/>
            <a:ext cx="8534400" cy="71913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Feed must be free from Haram  or Najis ingredients.</a:t>
            </a:r>
          </a:p>
        </p:txBody>
      </p:sp>
      <p:sp>
        <p:nvSpPr>
          <p:cNvPr id="6" name="Rectangle 5"/>
          <p:cNvSpPr>
            <a:spLocks noChangeArrowheads="1"/>
          </p:cNvSpPr>
          <p:nvPr/>
        </p:nvSpPr>
        <p:spPr bwMode="auto">
          <a:xfrm>
            <a:off x="304800" y="3114675"/>
            <a:ext cx="8382000" cy="1154113"/>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وأنه يجب أن لا تستعمل أدوات ووسائل تحضير في إعداد منتجات حلال تتعارض مع الشريعة الإسلامية</a:t>
            </a:r>
          </a:p>
        </p:txBody>
      </p:sp>
      <p:sp>
        <p:nvSpPr>
          <p:cNvPr id="137221" name="Rectangle 6"/>
          <p:cNvSpPr>
            <a:spLocks noChangeArrowheads="1"/>
          </p:cNvSpPr>
          <p:nvPr/>
        </p:nvSpPr>
        <p:spPr bwMode="auto">
          <a:xfrm>
            <a:off x="304800" y="44100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No Haram tools or non-Halal technologies are allowed in the production of Halal products.</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EG" sz="2400" dirty="0">
                <a:latin typeface="Simplified Arabic" pitchFamily="18" charset="-78"/>
                <a:cs typeface="Simplified Arabic" pitchFamily="18" charset="-78"/>
              </a:rPr>
              <a:t>ويجب </a:t>
            </a:r>
            <a:r>
              <a:rPr lang="ar-KW" sz="2400" dirty="0">
                <a:latin typeface="Simplified Arabic" pitchFamily="18" charset="-78"/>
                <a:cs typeface="Simplified Arabic" pitchFamily="18" charset="-78"/>
              </a:rPr>
              <a:t>عدم الشروع في أي عملية من عمليات السلخ إلا </a:t>
            </a:r>
            <a:r>
              <a:rPr lang="ar-EG" sz="2400" dirty="0">
                <a:latin typeface="Simplified Arabic" pitchFamily="18" charset="-78"/>
                <a:cs typeface="Simplified Arabic" pitchFamily="18" charset="-78"/>
              </a:rPr>
              <a:t>بعد التأكد تماماً من خروج روح الحيوان</a:t>
            </a:r>
            <a:r>
              <a:rPr lang="ar-KW" sz="2400" dirty="0">
                <a:latin typeface="Simplified Arabic" pitchFamily="18" charset="-78"/>
                <a:cs typeface="Simplified Arabic" pitchFamily="18" charset="-78"/>
              </a:rPr>
              <a:t> أو الطير</a:t>
            </a:r>
          </a:p>
        </p:txBody>
      </p:sp>
      <p:sp>
        <p:nvSpPr>
          <p:cNvPr id="138243" name="Rectangle 4"/>
          <p:cNvSpPr>
            <a:spLocks noChangeArrowheads="1"/>
          </p:cNvSpPr>
          <p:nvPr/>
        </p:nvSpPr>
        <p:spPr bwMode="auto">
          <a:xfrm>
            <a:off x="304800" y="14478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Dressing operations on animal or bird in slaughterhouses should start only after their complete death.</a:t>
            </a:r>
          </a:p>
        </p:txBody>
      </p:sp>
      <p:sp>
        <p:nvSpPr>
          <p:cNvPr id="6" name="Rectangle 5"/>
          <p:cNvSpPr>
            <a:spLocks noChangeArrowheads="1"/>
          </p:cNvSpPr>
          <p:nvPr/>
        </p:nvSpPr>
        <p:spPr bwMode="auto">
          <a:xfrm>
            <a:off x="304800" y="2971800"/>
            <a:ext cx="8382000" cy="1477963"/>
          </a:xfrm>
          <a:prstGeom prst="rect">
            <a:avLst/>
          </a:prstGeom>
          <a:solidFill>
            <a:schemeClr val="accent6">
              <a:lumMod val="20000"/>
              <a:lumOff val="80000"/>
            </a:schemeClr>
          </a:solidFill>
          <a:ln>
            <a:noFill/>
          </a:ln>
        </p:spPr>
        <p:txBody>
          <a:bodyPr>
            <a:spAutoFit/>
          </a:bodyPr>
          <a:lstStyle/>
          <a:p>
            <a:pPr algn="just" rtl="1">
              <a:lnSpc>
                <a:spcPct val="200000"/>
              </a:lnSpc>
              <a:defRPr/>
            </a:pPr>
            <a:r>
              <a:rPr lang="ar-EG" sz="2400" dirty="0">
                <a:latin typeface="Simplified Arabic" pitchFamily="18" charset="-78"/>
                <a:cs typeface="Simplified Arabic" pitchFamily="18" charset="-78"/>
              </a:rPr>
              <a:t>و</a:t>
            </a:r>
            <a:r>
              <a:rPr lang="ar-KW" sz="2400" dirty="0">
                <a:latin typeface="Simplified Arabic" pitchFamily="18" charset="-78"/>
                <a:cs typeface="Simplified Arabic" pitchFamily="18" charset="-78"/>
              </a:rPr>
              <a:t>أنه </a:t>
            </a:r>
            <a:r>
              <a:rPr lang="ar-EG" sz="2400" dirty="0">
                <a:latin typeface="Simplified Arabic" pitchFamily="18" charset="-78"/>
                <a:cs typeface="Simplified Arabic" pitchFamily="18" charset="-78"/>
              </a:rPr>
              <a:t>يجب تقييم</a:t>
            </a:r>
            <a:r>
              <a:rPr lang="ar-KW" sz="2400" dirty="0">
                <a:latin typeface="Simplified Arabic" pitchFamily="18" charset="-78"/>
                <a:cs typeface="Simplified Arabic" pitchFamily="18" charset="-78"/>
              </a:rPr>
              <a:t> </a:t>
            </a:r>
            <a:r>
              <a:rPr lang="ar-EG" sz="2400" dirty="0">
                <a:latin typeface="Simplified Arabic" pitchFamily="18" charset="-78"/>
                <a:cs typeface="Simplified Arabic" pitchFamily="18" charset="-78"/>
              </a:rPr>
              <a:t>بيئة </a:t>
            </a:r>
            <a:r>
              <a:rPr lang="ar-KW" sz="2400" dirty="0">
                <a:latin typeface="Simplified Arabic" pitchFamily="18" charset="-78"/>
                <a:cs typeface="Simplified Arabic" pitchFamily="18" charset="-78"/>
              </a:rPr>
              <a:t>الإنتاج </a:t>
            </a:r>
            <a:r>
              <a:rPr lang="ar-EG" sz="2400" dirty="0">
                <a:latin typeface="Simplified Arabic" pitchFamily="18" charset="-78"/>
                <a:cs typeface="Simplified Arabic" pitchFamily="18" charset="-78"/>
              </a:rPr>
              <a:t>والإجراءات الداخلية المتبعة </a:t>
            </a:r>
            <a:r>
              <a:rPr lang="ar-KW" sz="2400" dirty="0">
                <a:latin typeface="Simplified Arabic" pitchFamily="18" charset="-78"/>
                <a:cs typeface="Simplified Arabic" pitchFamily="18" charset="-78"/>
              </a:rPr>
              <a:t>في </a:t>
            </a:r>
            <a:r>
              <a:rPr lang="ar-EG" sz="2400" dirty="0">
                <a:latin typeface="Simplified Arabic" pitchFamily="18" charset="-78"/>
                <a:cs typeface="Simplified Arabic" pitchFamily="18" charset="-78"/>
              </a:rPr>
              <a:t>تصنيع المنتجات الحلال والتحقق منها </a:t>
            </a:r>
            <a:endParaRPr lang="ar-KW" sz="2400" dirty="0">
              <a:latin typeface="Simplified Arabic" pitchFamily="18" charset="-78"/>
              <a:cs typeface="Simplified Arabic" pitchFamily="18" charset="-78"/>
            </a:endParaRPr>
          </a:p>
        </p:txBody>
      </p:sp>
      <p:sp>
        <p:nvSpPr>
          <p:cNvPr id="138245" name="Rectangle 6"/>
          <p:cNvSpPr>
            <a:spLocks noChangeArrowheads="1"/>
          </p:cNvSpPr>
          <p:nvPr/>
        </p:nvSpPr>
        <p:spPr bwMode="auto">
          <a:xfrm>
            <a:off x="304800" y="45720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Production environment and internal manufacturing procedures of Halal products must be assessed and verified frequently.</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وأنه لا بد من وجود هيئة شرعية وأخرى علمية في الإشراف على منتجات الحلال</a:t>
            </a:r>
          </a:p>
        </p:txBody>
      </p:sp>
      <p:sp>
        <p:nvSpPr>
          <p:cNvPr id="139267" name="Rectangle 4"/>
          <p:cNvSpPr>
            <a:spLocks noChangeArrowheads="1"/>
          </p:cNvSpPr>
          <p:nvPr/>
        </p:nvSpPr>
        <p:spPr bwMode="auto">
          <a:xfrm>
            <a:off x="304800" y="10668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Religious and scientific committees are required in a sound Halal supervision methodology.</a:t>
            </a:r>
          </a:p>
        </p:txBody>
      </p:sp>
      <p:sp>
        <p:nvSpPr>
          <p:cNvPr id="6" name="Rectangle 5"/>
          <p:cNvSpPr>
            <a:spLocks noChangeArrowheads="1"/>
          </p:cNvSpPr>
          <p:nvPr/>
        </p:nvSpPr>
        <p:spPr bwMode="auto">
          <a:xfrm>
            <a:off x="304800" y="2971800"/>
            <a:ext cx="8382000" cy="600075"/>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 عدم إعطاء حكم الحلال لمواد نجسة تم إفتراض أنها إستحالت</a:t>
            </a:r>
          </a:p>
        </p:txBody>
      </p:sp>
      <p:sp>
        <p:nvSpPr>
          <p:cNvPr id="139269" name="Rectangle 6"/>
          <p:cNvSpPr>
            <a:spLocks noChangeArrowheads="1"/>
          </p:cNvSpPr>
          <p:nvPr/>
        </p:nvSpPr>
        <p:spPr bwMode="auto">
          <a:xfrm>
            <a:off x="304800" y="40386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Never ever give a religious rule on Najis material as becoming Halal based on assumed Istihala.</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1154113"/>
          </a:xfrm>
          <a:prstGeom prst="rect">
            <a:avLst/>
          </a:prstGeom>
          <a:solidFill>
            <a:schemeClr val="accent6">
              <a:lumMod val="20000"/>
              <a:lumOff val="80000"/>
            </a:schemeClr>
          </a:solidFill>
          <a:ln>
            <a:noFill/>
          </a:ln>
        </p:spPr>
        <p:txBody>
          <a:bodyPr>
            <a:spAutoFit/>
          </a:bodyPr>
          <a:lstStyle/>
          <a:p>
            <a:pPr algn="just" rtl="1">
              <a:lnSpc>
                <a:spcPct val="150000"/>
              </a:lnSpc>
              <a:defRPr/>
            </a:pPr>
            <a:r>
              <a:rPr lang="ar-KW" sz="2400" dirty="0">
                <a:latin typeface="Simplified Arabic" pitchFamily="18" charset="-78"/>
                <a:cs typeface="Simplified Arabic" pitchFamily="18" charset="-78"/>
              </a:rPr>
              <a:t>إذا روعيت الشروط السابقة في توفير منتجات حلال، عندها فقط يمكن </a:t>
            </a:r>
            <a:r>
              <a:rPr lang="ar-EG" sz="2400" dirty="0">
                <a:latin typeface="Simplified Arabic" pitchFamily="18" charset="-78"/>
                <a:cs typeface="Simplified Arabic" pitchFamily="18" charset="-78"/>
              </a:rPr>
              <a:t>إصدار شهاد</a:t>
            </a:r>
            <a:r>
              <a:rPr lang="ar-KW" sz="2400" dirty="0">
                <a:latin typeface="Simplified Arabic" pitchFamily="18" charset="-78"/>
                <a:cs typeface="Simplified Arabic" pitchFamily="18" charset="-78"/>
              </a:rPr>
              <a:t>ات</a:t>
            </a:r>
            <a:r>
              <a:rPr lang="ar-EG" sz="2400"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ال</a:t>
            </a:r>
            <a:r>
              <a:rPr lang="ar-EG" sz="2400" dirty="0">
                <a:latin typeface="Simplified Arabic" pitchFamily="18" charset="-78"/>
                <a:cs typeface="Simplified Arabic" pitchFamily="18" charset="-78"/>
              </a:rPr>
              <a:t>حلال</a:t>
            </a:r>
            <a:endParaRPr lang="ar-KW" sz="2400" dirty="0">
              <a:latin typeface="Simplified Arabic" pitchFamily="18" charset="-78"/>
              <a:cs typeface="Simplified Arabic" pitchFamily="18" charset="-78"/>
            </a:endParaRPr>
          </a:p>
        </p:txBody>
      </p:sp>
      <p:sp>
        <p:nvSpPr>
          <p:cNvPr id="140291" name="Rectangle 4"/>
          <p:cNvSpPr>
            <a:spLocks noChangeArrowheads="1"/>
          </p:cNvSpPr>
          <p:nvPr/>
        </p:nvSpPr>
        <p:spPr bwMode="auto">
          <a:xfrm>
            <a:off x="304800" y="17430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If the above conditions were applied only then Halal certifications are issued.</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472005">
            <a:off x="3979863" y="3524194"/>
            <a:ext cx="4086225" cy="2441575"/>
            <a:chOff x="2157496" y="3936262"/>
            <a:chExt cx="6096000" cy="1954434"/>
          </a:xfrm>
        </p:grpSpPr>
        <p:sp>
          <p:nvSpPr>
            <p:cNvPr id="141321" name="Rectangle 2"/>
            <p:cNvSpPr>
              <a:spLocks noChangeArrowheads="1"/>
            </p:cNvSpPr>
            <p:nvPr/>
          </p:nvSpPr>
          <p:spPr bwMode="auto">
            <a:xfrm>
              <a:off x="2157496" y="4043413"/>
              <a:ext cx="6096000" cy="1847283"/>
            </a:xfrm>
            <a:prstGeom prst="rect">
              <a:avLst/>
            </a:prstGeom>
            <a:noFill/>
            <a:ln w="9525">
              <a:noFill/>
              <a:miter lim="800000"/>
              <a:headEnd/>
              <a:tailEnd/>
            </a:ln>
          </p:spPr>
          <p:txBody>
            <a:bodyPr>
              <a:spAutoFit/>
            </a:bodyPr>
            <a:lstStyle/>
            <a:p>
              <a:pPr algn="ctr"/>
              <a:r>
                <a:rPr lang="en-US" sz="1200"/>
                <a:t>STANDARDIZATION ORGANIZATION FOR G.C.C (GSO)</a:t>
              </a:r>
              <a:endParaRPr lang="ar-KW" sz="1200"/>
            </a:p>
            <a:p>
              <a:pPr algn="ctr"/>
              <a:endParaRPr lang="en-US" sz="1200"/>
            </a:p>
            <a:p>
              <a:pPr algn="ctr"/>
              <a:endParaRPr lang="ar-KW" sz="1200"/>
            </a:p>
            <a:p>
              <a:pPr algn="ctr"/>
              <a:endParaRPr lang="ar-KW" sz="1200"/>
            </a:p>
            <a:p>
              <a:pPr algn="ctr"/>
              <a:endParaRPr lang="ar-KW" sz="1200"/>
            </a:p>
            <a:p>
              <a:pPr algn="ctr"/>
              <a:endParaRPr lang="ar-KW" sz="1200"/>
            </a:p>
            <a:p>
              <a:pPr algn="ctr"/>
              <a:r>
                <a:rPr lang="en-US" sz="1200"/>
                <a:t>GSO 993 / 1998</a:t>
              </a:r>
            </a:p>
            <a:p>
              <a:pPr algn="ctr"/>
              <a:r>
                <a:rPr lang="ar-KW" sz="1200"/>
                <a:t>اشتراطات ذبح الحيوان</a:t>
              </a:r>
            </a:p>
            <a:p>
              <a:pPr algn="ctr"/>
              <a:r>
                <a:rPr lang="ar-KW" sz="1200"/>
                <a:t>طبقا لأحكام الشريعة الإسلامية</a:t>
              </a:r>
            </a:p>
            <a:p>
              <a:pPr algn="ctr"/>
              <a:r>
                <a:rPr lang="en-US" sz="1200"/>
                <a:t>ANIMAL SLAUGHTERING REQUIREMENTS</a:t>
              </a:r>
            </a:p>
            <a:p>
              <a:pPr algn="ctr"/>
              <a:r>
                <a:rPr lang="en-US" sz="1200"/>
                <a:t>ACCORDING TO ISLAMIC LAW</a:t>
              </a:r>
            </a:p>
          </p:txBody>
        </p:sp>
        <p:pic>
          <p:nvPicPr>
            <p:cNvPr id="141322" name="Picture 2"/>
            <p:cNvPicPr>
              <a:picLocks noChangeAspect="1" noChangeArrowheads="1"/>
            </p:cNvPicPr>
            <p:nvPr/>
          </p:nvPicPr>
          <p:blipFill>
            <a:blip r:embed="rId2"/>
            <a:srcRect/>
            <a:stretch>
              <a:fillRect/>
            </a:stretch>
          </p:blipFill>
          <p:spPr bwMode="auto">
            <a:xfrm>
              <a:off x="4570447" y="3936262"/>
              <a:ext cx="1431511" cy="1214437"/>
            </a:xfrm>
            <a:prstGeom prst="rect">
              <a:avLst/>
            </a:prstGeom>
            <a:noFill/>
            <a:ln w="9525">
              <a:noFill/>
              <a:miter lim="800000"/>
              <a:headEnd/>
              <a:tailEnd/>
            </a:ln>
          </p:spPr>
        </p:pic>
      </p:grpSp>
      <p:sp>
        <p:nvSpPr>
          <p:cNvPr id="141315" name="Text Box 35"/>
          <p:cNvSpPr txBox="1">
            <a:spLocks noChangeArrowheads="1"/>
          </p:cNvSpPr>
          <p:nvPr/>
        </p:nvSpPr>
        <p:spPr bwMode="auto">
          <a:xfrm>
            <a:off x="152400" y="1747838"/>
            <a:ext cx="8839200" cy="461962"/>
          </a:xfrm>
          <a:prstGeom prst="rect">
            <a:avLst/>
          </a:prstGeom>
          <a:solidFill>
            <a:schemeClr val="tx1"/>
          </a:solidFill>
          <a:ln w="28575" algn="ctr">
            <a:noFill/>
            <a:miter lim="800000"/>
            <a:headEnd/>
            <a:tailEnd/>
          </a:ln>
        </p:spPr>
        <p:txBody>
          <a:bodyPr>
            <a:spAutoFit/>
          </a:bodyPr>
          <a:lstStyle/>
          <a:p>
            <a:pPr algn="ctr">
              <a:spcBef>
                <a:spcPct val="50000"/>
              </a:spcBef>
            </a:pPr>
            <a:r>
              <a:rPr lang="en-US" sz="2400">
                <a:solidFill>
                  <a:schemeClr val="bg1"/>
                </a:solidFill>
                <a:latin typeface="Times New Roman" pitchFamily="18" charset="0"/>
                <a:cs typeface="Times New Roman" pitchFamily="18" charset="0"/>
              </a:rPr>
              <a:t>Most international Halal standards has religious violations </a:t>
            </a:r>
          </a:p>
        </p:txBody>
      </p:sp>
      <p:pic>
        <p:nvPicPr>
          <p:cNvPr id="141316" name="Picture 10"/>
          <p:cNvPicPr>
            <a:picLocks noChangeAspect="1" noChangeArrowheads="1"/>
          </p:cNvPicPr>
          <p:nvPr/>
        </p:nvPicPr>
        <p:blipFill>
          <a:blip r:embed="rId3"/>
          <a:srcRect/>
          <a:stretch>
            <a:fillRect/>
          </a:stretch>
        </p:blipFill>
        <p:spPr bwMode="auto">
          <a:xfrm rot="-2181266">
            <a:off x="2876550" y="4597852"/>
            <a:ext cx="1047750" cy="1457325"/>
          </a:xfrm>
          <a:prstGeom prst="rect">
            <a:avLst/>
          </a:prstGeom>
          <a:noFill/>
          <a:ln w="9525">
            <a:noFill/>
            <a:miter lim="800000"/>
            <a:headEnd/>
            <a:tailEnd/>
          </a:ln>
        </p:spPr>
      </p:pic>
      <p:sp>
        <p:nvSpPr>
          <p:cNvPr id="141317" name="Rectangle 1"/>
          <p:cNvSpPr>
            <a:spLocks noChangeArrowheads="1"/>
          </p:cNvSpPr>
          <p:nvPr/>
        </p:nvSpPr>
        <p:spPr bwMode="auto">
          <a:xfrm>
            <a:off x="152400" y="3429000"/>
            <a:ext cx="3048000" cy="2892425"/>
          </a:xfrm>
          <a:prstGeom prst="rect">
            <a:avLst/>
          </a:prstGeom>
          <a:noFill/>
          <a:ln w="9525">
            <a:noFill/>
            <a:miter lim="800000"/>
            <a:headEnd/>
            <a:tailEnd/>
          </a:ln>
        </p:spPr>
        <p:txBody>
          <a:bodyPr anchor="ctr">
            <a:spAutoFit/>
          </a:bodyPr>
          <a:lstStyle/>
          <a:p>
            <a:pPr algn="r" eaLnBrk="0" hangingPunct="0">
              <a:tabLst>
                <a:tab pos="5886450" algn="r"/>
              </a:tabLst>
            </a:pPr>
            <a:r>
              <a:rPr lang="ar-KW" sz="2800" u="sng" dirty="0">
                <a:solidFill>
                  <a:srgbClr val="000000"/>
                </a:solidFill>
                <a:latin typeface="Simplified Arabic" pitchFamily="18" charset="-78"/>
                <a:cs typeface="Times New Roman" pitchFamily="18" charset="0"/>
              </a:rPr>
              <a:t>المواصفات القياسية الماليزية</a:t>
            </a:r>
            <a:endParaRPr lang="ar-KW" sz="2800"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1500:2009</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1900:2005</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2424:2010 (P)</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2200:Part 1:2008</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2400-2:2010 (P)</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2400-1:2010 (P)</a:t>
            </a:r>
            <a:endParaRPr lang="ar-KW" dirty="0">
              <a:solidFill>
                <a:srgbClr val="000000"/>
              </a:solidFill>
              <a:latin typeface="Simplified Arabic" pitchFamily="18" charset="-78"/>
              <a:cs typeface="Times New Roman" pitchFamily="18" charset="0"/>
            </a:endParaRPr>
          </a:p>
          <a:p>
            <a:pPr algn="justLow" eaLnBrk="0" hangingPunct="0">
              <a:tabLst>
                <a:tab pos="5886450" algn="r"/>
              </a:tabLst>
            </a:pPr>
            <a:r>
              <a:rPr lang="en-US" dirty="0">
                <a:solidFill>
                  <a:srgbClr val="000000"/>
                </a:solidFill>
                <a:latin typeface="Simplified Arabic" pitchFamily="18" charset="-78"/>
                <a:cs typeface="Times New Roman" pitchFamily="18" charset="0"/>
              </a:rPr>
              <a:t>MS 2400-3:2010 (P)</a:t>
            </a:r>
            <a:endParaRPr lang="en-US" dirty="0"/>
          </a:p>
        </p:txBody>
      </p:sp>
      <p:sp>
        <p:nvSpPr>
          <p:cNvPr id="8" name="Text Box 35"/>
          <p:cNvSpPr txBox="1">
            <a:spLocks noChangeArrowheads="1"/>
          </p:cNvSpPr>
          <p:nvPr/>
        </p:nvSpPr>
        <p:spPr bwMode="auto">
          <a:xfrm>
            <a:off x="152400" y="2281238"/>
            <a:ext cx="8839200" cy="461962"/>
          </a:xfrm>
          <a:prstGeom prst="rect">
            <a:avLst/>
          </a:prstGeom>
          <a:solidFill>
            <a:schemeClr val="tx1"/>
          </a:solidFill>
          <a:ln w="28575" algn="ctr">
            <a:noFill/>
            <a:miter lim="800000"/>
            <a:headEnd/>
            <a:tailEnd/>
          </a:ln>
        </p:spPr>
        <p:txBody>
          <a:bodyPr>
            <a:spAutoFit/>
          </a:bodyPr>
          <a:lstStyle/>
          <a:p>
            <a:pPr algn="ctr">
              <a:spcBef>
                <a:spcPct val="50000"/>
              </a:spcBef>
            </a:pPr>
            <a:r>
              <a:rPr lang="en-US" sz="2400">
                <a:solidFill>
                  <a:schemeClr val="bg1"/>
                </a:solidFill>
                <a:latin typeface="Times New Roman" pitchFamily="18" charset="0"/>
                <a:cs typeface="Times New Roman" pitchFamily="18" charset="0"/>
              </a:rPr>
              <a:t>Therefore one must review some of their violated items</a:t>
            </a:r>
          </a:p>
        </p:txBody>
      </p:sp>
      <p:sp>
        <p:nvSpPr>
          <p:cNvPr id="141319" name="Text Box 35"/>
          <p:cNvSpPr txBox="1">
            <a:spLocks noChangeArrowheads="1"/>
          </p:cNvSpPr>
          <p:nvPr/>
        </p:nvSpPr>
        <p:spPr bwMode="auto">
          <a:xfrm>
            <a:off x="152400" y="152400"/>
            <a:ext cx="8839200" cy="584200"/>
          </a:xfrm>
          <a:prstGeom prst="rect">
            <a:avLst/>
          </a:prstGeom>
          <a:solidFill>
            <a:schemeClr val="tx1"/>
          </a:solidFill>
          <a:ln w="28575" algn="ctr">
            <a:solidFill>
              <a:schemeClr val="tx1"/>
            </a:solidFill>
            <a:miter lim="800000"/>
            <a:headEnd/>
            <a:tailEnd/>
          </a:ln>
        </p:spPr>
        <p:txBody>
          <a:bodyPr>
            <a:spAutoFit/>
          </a:bodyPr>
          <a:lstStyle/>
          <a:p>
            <a:pPr algn="ctr">
              <a:spcBef>
                <a:spcPct val="50000"/>
              </a:spcBef>
            </a:pPr>
            <a:r>
              <a:rPr lang="ar-KW" sz="3200">
                <a:solidFill>
                  <a:schemeClr val="bg1"/>
                </a:solidFill>
              </a:rPr>
              <a:t>إن معظم معايير الحلال الدولية فيها تجاوزات شرعية</a:t>
            </a:r>
            <a:endParaRPr lang="en-US" sz="3200">
              <a:solidFill>
                <a:schemeClr val="bg1"/>
              </a:solidFill>
            </a:endParaRPr>
          </a:p>
        </p:txBody>
      </p:sp>
      <p:sp>
        <p:nvSpPr>
          <p:cNvPr id="10" name="Text Box 35"/>
          <p:cNvSpPr txBox="1">
            <a:spLocks noChangeArrowheads="1"/>
          </p:cNvSpPr>
          <p:nvPr/>
        </p:nvSpPr>
        <p:spPr bwMode="auto">
          <a:xfrm>
            <a:off x="152400" y="863600"/>
            <a:ext cx="8839200" cy="584200"/>
          </a:xfrm>
          <a:prstGeom prst="rect">
            <a:avLst/>
          </a:prstGeom>
          <a:solidFill>
            <a:schemeClr val="tx1"/>
          </a:solidFill>
          <a:ln w="28575" algn="ctr">
            <a:solidFill>
              <a:schemeClr val="tx1"/>
            </a:solidFill>
            <a:miter lim="800000"/>
            <a:headEnd/>
            <a:tailEnd/>
          </a:ln>
        </p:spPr>
        <p:txBody>
          <a:bodyPr>
            <a:spAutoFit/>
          </a:bodyPr>
          <a:lstStyle/>
          <a:p>
            <a:pPr algn="ctr">
              <a:spcBef>
                <a:spcPct val="50000"/>
              </a:spcBef>
            </a:pPr>
            <a:r>
              <a:rPr lang="ar-KW" sz="3200">
                <a:solidFill>
                  <a:schemeClr val="bg1"/>
                </a:solidFill>
              </a:rPr>
              <a:t>لذا، لا بد من إعادة النظر في بعض بنودها</a:t>
            </a:r>
            <a:endParaRPr lang="en-US" sz="3200">
              <a:solidFill>
                <a:schemeClr val="bg1"/>
              </a:solidFill>
            </a:endParaRPr>
          </a:p>
        </p:txBody>
      </p:sp>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certifi01"/>
          <p:cNvPicPr>
            <a:picLocks noChangeAspect="1" noChangeArrowheads="1"/>
          </p:cNvPicPr>
          <p:nvPr/>
        </p:nvPicPr>
        <p:blipFill>
          <a:blip r:embed="rId3"/>
          <a:srcRect/>
          <a:stretch>
            <a:fillRect/>
          </a:stretch>
        </p:blipFill>
        <p:spPr bwMode="auto">
          <a:xfrm rot="-1182928">
            <a:off x="682625" y="312738"/>
            <a:ext cx="668338" cy="950912"/>
          </a:xfrm>
          <a:prstGeom prst="rect">
            <a:avLst/>
          </a:prstGeom>
          <a:noFill/>
          <a:ln w="9525">
            <a:noFill/>
            <a:miter lim="800000"/>
            <a:headEnd/>
            <a:tailEnd/>
          </a:ln>
        </p:spPr>
      </p:pic>
      <p:graphicFrame>
        <p:nvGraphicFramePr>
          <p:cNvPr id="142339" name="Object 2"/>
          <p:cNvGraphicFramePr>
            <a:graphicFrameLocks noChangeAspect="1"/>
          </p:cNvGraphicFramePr>
          <p:nvPr/>
        </p:nvGraphicFramePr>
        <p:xfrm>
          <a:off x="6477000" y="238125"/>
          <a:ext cx="725488" cy="1133475"/>
        </p:xfrm>
        <a:graphic>
          <a:graphicData uri="http://schemas.openxmlformats.org/presentationml/2006/ole">
            <p:oleObj spid="_x0000_s2050" name="Photo Editor Photo" r:id="rId4" imgW="11533333" imgH="16628571" progId="">
              <p:embed/>
            </p:oleObj>
          </a:graphicData>
        </a:graphic>
      </p:graphicFrame>
      <p:sp>
        <p:nvSpPr>
          <p:cNvPr id="142340" name="Rectangle 11"/>
          <p:cNvSpPr>
            <a:spLocks noChangeArrowheads="1"/>
          </p:cNvSpPr>
          <p:nvPr/>
        </p:nvSpPr>
        <p:spPr bwMode="auto">
          <a:xfrm>
            <a:off x="381000" y="3721100"/>
            <a:ext cx="8382000" cy="1308100"/>
          </a:xfrm>
          <a:prstGeom prst="rect">
            <a:avLst/>
          </a:prstGeom>
          <a:solidFill>
            <a:srgbClr val="FFFFFF"/>
          </a:solidFill>
          <a:ln w="28575">
            <a:noFill/>
            <a:miter lim="800000"/>
            <a:headEnd/>
            <a:tailEnd/>
          </a:ln>
        </p:spPr>
        <p:txBody>
          <a:bodyPr>
            <a:spAutoFit/>
          </a:bodyPr>
          <a:lstStyle/>
          <a:p>
            <a:pPr algn="just">
              <a:lnSpc>
                <a:spcPct val="150000"/>
              </a:lnSpc>
            </a:pPr>
            <a:r>
              <a:rPr lang="en-US" sz="2800">
                <a:latin typeface="Times New Roman" pitchFamily="18" charset="0"/>
                <a:cs typeface="Times New Roman" pitchFamily="18" charset="0"/>
              </a:rPr>
              <a:t>The actual value of Halal Certificates lies in knowing who issued them. Why?</a:t>
            </a:r>
          </a:p>
        </p:txBody>
      </p:sp>
      <p:sp>
        <p:nvSpPr>
          <p:cNvPr id="142341" name="Rectangle 11"/>
          <p:cNvSpPr>
            <a:spLocks noChangeArrowheads="1"/>
          </p:cNvSpPr>
          <p:nvPr/>
        </p:nvSpPr>
        <p:spPr bwMode="auto">
          <a:xfrm>
            <a:off x="381000" y="5094288"/>
            <a:ext cx="8382000" cy="1687512"/>
          </a:xfrm>
          <a:prstGeom prst="rect">
            <a:avLst/>
          </a:prstGeom>
          <a:solidFill>
            <a:srgbClr val="FFC000"/>
          </a:solidFill>
          <a:ln w="28575">
            <a:noFill/>
            <a:miter lim="800000"/>
            <a:headEnd/>
            <a:tailEnd/>
          </a:ln>
        </p:spPr>
        <p:txBody>
          <a:bodyPr>
            <a:spAutoFit/>
          </a:bodyPr>
          <a:lstStyle/>
          <a:p>
            <a:pPr algn="just">
              <a:lnSpc>
                <a:spcPct val="150000"/>
              </a:lnSpc>
            </a:pPr>
            <a:r>
              <a:rPr lang="en-US" sz="2400">
                <a:latin typeface="Times New Roman" pitchFamily="18" charset="0"/>
                <a:cs typeface="Times New Roman" pitchFamily="18" charset="0"/>
              </a:rPr>
              <a:t>Because knowledge of Halal is a religious issue in which Halal and Haram is the issue and such knowledge is not accepted by non-Muslims or unidentified person.</a:t>
            </a:r>
            <a:endParaRPr lang="ar-KW" sz="2400">
              <a:latin typeface="Times New Roman" pitchFamily="18" charset="0"/>
              <a:cs typeface="Times New Roman" pitchFamily="18" charset="0"/>
            </a:endParaRPr>
          </a:p>
        </p:txBody>
      </p:sp>
      <p:sp>
        <p:nvSpPr>
          <p:cNvPr id="142342" name="Rectangle 11"/>
          <p:cNvSpPr>
            <a:spLocks noChangeArrowheads="1"/>
          </p:cNvSpPr>
          <p:nvPr/>
        </p:nvSpPr>
        <p:spPr bwMode="auto">
          <a:xfrm>
            <a:off x="495300" y="1330325"/>
            <a:ext cx="8229600" cy="769938"/>
          </a:xfrm>
          <a:prstGeom prst="rect">
            <a:avLst/>
          </a:prstGeom>
          <a:noFill/>
          <a:ln w="28575">
            <a:noFill/>
            <a:miter lim="800000"/>
            <a:headEnd/>
            <a:tailEnd/>
          </a:ln>
        </p:spPr>
        <p:txBody>
          <a:bodyPr>
            <a:spAutoFit/>
          </a:bodyPr>
          <a:lstStyle/>
          <a:p>
            <a:pPr algn="just" rtl="1">
              <a:lnSpc>
                <a:spcPct val="150000"/>
              </a:lnSpc>
            </a:pPr>
            <a:r>
              <a:rPr lang="ar-KW" sz="3200"/>
              <a:t>إن ال</a:t>
            </a:r>
            <a:r>
              <a:rPr lang="ar-SA" sz="3200"/>
              <a:t>قيمة الفعلية لشهادة </a:t>
            </a:r>
            <a:r>
              <a:rPr lang="ar-KW" sz="3200"/>
              <a:t>الحلال</a:t>
            </a:r>
            <a:r>
              <a:rPr lang="ar-SA" sz="3200"/>
              <a:t> تكمن في معرفة من أصدرها </a:t>
            </a:r>
            <a:endParaRPr lang="en-US" sz="3200">
              <a:latin typeface="Simplified Arabic" pitchFamily="18" charset="-78"/>
              <a:cs typeface="Simplified Arabic" pitchFamily="18" charset="-78"/>
            </a:endParaRPr>
          </a:p>
        </p:txBody>
      </p:sp>
      <p:sp>
        <p:nvSpPr>
          <p:cNvPr id="142343" name="Rectangle 11"/>
          <p:cNvSpPr>
            <a:spLocks noChangeArrowheads="1"/>
          </p:cNvSpPr>
          <p:nvPr/>
        </p:nvSpPr>
        <p:spPr bwMode="auto">
          <a:xfrm>
            <a:off x="381000" y="2133600"/>
            <a:ext cx="8229600" cy="1570038"/>
          </a:xfrm>
          <a:prstGeom prst="rect">
            <a:avLst/>
          </a:prstGeom>
          <a:solidFill>
            <a:srgbClr val="FFC000"/>
          </a:solidFill>
          <a:ln w="28575">
            <a:noFill/>
            <a:miter lim="800000"/>
            <a:headEnd/>
            <a:tailEnd/>
          </a:ln>
        </p:spPr>
        <p:txBody>
          <a:bodyPr>
            <a:spAutoFit/>
          </a:bodyPr>
          <a:lstStyle/>
          <a:p>
            <a:pPr algn="just" rtl="1">
              <a:lnSpc>
                <a:spcPct val="150000"/>
              </a:lnSpc>
            </a:pPr>
            <a:r>
              <a:rPr lang="ar-KW" sz="3200"/>
              <a:t>لأن </a:t>
            </a:r>
            <a:r>
              <a:rPr lang="ar-SA" sz="3200"/>
              <a:t>العلم بخبر الحلال يعني أمراً دينياً يتعلق به الحل والحرمة، فلا يقبل فيه أخبار غير المسلمين</a:t>
            </a:r>
            <a:r>
              <a:rPr lang="ar-KW" sz="3200"/>
              <a:t> أو مجهولو الهوية</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4"/>
          <p:cNvSpPr>
            <a:spLocks noChangeArrowheads="1"/>
          </p:cNvSpPr>
          <p:nvPr/>
        </p:nvSpPr>
        <p:spPr bwMode="auto">
          <a:xfrm>
            <a:off x="304800" y="4648200"/>
            <a:ext cx="8382000" cy="2057400"/>
          </a:xfrm>
          <a:prstGeom prst="rect">
            <a:avLst/>
          </a:prstGeom>
          <a:solidFill>
            <a:schemeClr val="tx1"/>
          </a:solidFill>
          <a:ln w="76200">
            <a:noFill/>
            <a:miter lim="800000"/>
            <a:headEnd/>
            <a:tailEnd/>
          </a:ln>
        </p:spPr>
        <p:txBody>
          <a:bodyPr anchor="ctr">
            <a:spAutoFit/>
          </a:bodyPr>
          <a:lstStyle/>
          <a:p>
            <a:pPr algn="ctr" rtl="1" eaLnBrk="0" hangingPunct="0"/>
            <a:r>
              <a:rPr lang="en-US" sz="2400" b="0">
                <a:solidFill>
                  <a:schemeClr val="bg1"/>
                </a:solidFill>
                <a:latin typeface="Times New Roman" pitchFamily="18" charset="0"/>
                <a:cs typeface="Times New Roman" pitchFamily="18" charset="0"/>
              </a:rPr>
              <a:t>It must be emphasized that the Halal slogan </a:t>
            </a:r>
          </a:p>
          <a:p>
            <a:pPr algn="ctr" rtl="1" eaLnBrk="0" hangingPunct="0">
              <a:lnSpc>
                <a:spcPct val="150000"/>
              </a:lnSpc>
            </a:pPr>
            <a:r>
              <a:rPr lang="en-US" sz="2400" b="0">
                <a:solidFill>
                  <a:schemeClr val="bg1"/>
                </a:solidFill>
                <a:latin typeface="Times New Roman" pitchFamily="18" charset="0"/>
                <a:cs typeface="Times New Roman" pitchFamily="18" charset="0"/>
              </a:rPr>
              <a:t>is not just a logo </a:t>
            </a:r>
          </a:p>
          <a:p>
            <a:pPr algn="ctr" rtl="1" eaLnBrk="0" hangingPunct="0">
              <a:lnSpc>
                <a:spcPct val="150000"/>
              </a:lnSpc>
            </a:pPr>
            <a:r>
              <a:rPr lang="en-US" sz="2400" b="0">
                <a:solidFill>
                  <a:schemeClr val="bg1"/>
                </a:solidFill>
                <a:latin typeface="Times New Roman" pitchFamily="18" charset="0"/>
                <a:cs typeface="Times New Roman" pitchFamily="18" charset="0"/>
              </a:rPr>
              <a:t>but it is Shahada </a:t>
            </a:r>
          </a:p>
          <a:p>
            <a:pPr algn="ctr" rtl="1" eaLnBrk="0" hangingPunct="0">
              <a:lnSpc>
                <a:spcPct val="150000"/>
              </a:lnSpc>
            </a:pPr>
            <a:r>
              <a:rPr lang="en-US" sz="2400" b="0">
                <a:solidFill>
                  <a:schemeClr val="bg1"/>
                </a:solidFill>
                <a:latin typeface="Times New Roman" pitchFamily="18" charset="0"/>
                <a:cs typeface="Times New Roman" pitchFamily="18" charset="0"/>
              </a:rPr>
              <a:t>that one will be accounted on the day of judgment.</a:t>
            </a:r>
            <a:endParaRPr lang="ar-KW" sz="2400" b="0">
              <a:solidFill>
                <a:schemeClr val="bg1"/>
              </a:solidFill>
              <a:latin typeface="Times New Roman" pitchFamily="18" charset="0"/>
              <a:cs typeface="Times New Roman" pitchFamily="18" charset="0"/>
            </a:endParaRPr>
          </a:p>
        </p:txBody>
      </p:sp>
      <p:pic>
        <p:nvPicPr>
          <p:cNvPr id="143363" name="Picture 1"/>
          <p:cNvPicPr>
            <a:picLocks noChangeAspect="1" noChangeArrowheads="1"/>
          </p:cNvPicPr>
          <p:nvPr/>
        </p:nvPicPr>
        <p:blipFill>
          <a:blip r:embed="rId2"/>
          <a:srcRect/>
          <a:stretch>
            <a:fillRect/>
          </a:stretch>
        </p:blipFill>
        <p:spPr bwMode="auto">
          <a:xfrm>
            <a:off x="2438400" y="171450"/>
            <a:ext cx="3810000" cy="2549525"/>
          </a:xfrm>
          <a:prstGeom prst="rect">
            <a:avLst/>
          </a:prstGeom>
          <a:noFill/>
          <a:ln w="9525">
            <a:noFill/>
            <a:miter lim="800000"/>
            <a:headEnd/>
            <a:tailEnd/>
          </a:ln>
        </p:spPr>
      </p:pic>
      <p:sp>
        <p:nvSpPr>
          <p:cNvPr id="4" name="Rectangle 24"/>
          <p:cNvSpPr>
            <a:spLocks noChangeArrowheads="1"/>
          </p:cNvSpPr>
          <p:nvPr/>
        </p:nvSpPr>
        <p:spPr bwMode="auto">
          <a:xfrm>
            <a:off x="349250" y="2667000"/>
            <a:ext cx="7727950" cy="1754188"/>
          </a:xfrm>
          <a:prstGeom prst="rect">
            <a:avLst/>
          </a:prstGeom>
          <a:noFill/>
          <a:ln w="76200">
            <a:noFill/>
            <a:miter lim="800000"/>
            <a:headEnd/>
            <a:tailEnd/>
          </a:ln>
        </p:spPr>
        <p:txBody>
          <a:bodyPr wrap="none" anchor="ctr">
            <a:spAutoFit/>
          </a:bodyPr>
          <a:lstStyle/>
          <a:p>
            <a:pPr algn="ctr" rtl="1" eaLnBrk="0" hangingPunct="0">
              <a:lnSpc>
                <a:spcPct val="150000"/>
              </a:lnSpc>
            </a:pPr>
            <a:r>
              <a:rPr lang="ar-KW" sz="3600">
                <a:latin typeface="Times New Roman" pitchFamily="18" charset="0"/>
                <a:cs typeface="Times New Roman" pitchFamily="18" charset="0"/>
              </a:rPr>
              <a:t>ويجب التأكيد على أن خاتم الحلال ليس فقط</a:t>
            </a:r>
            <a:r>
              <a:rPr lang="en-US" sz="3600">
                <a:latin typeface="Times New Roman" pitchFamily="18" charset="0"/>
                <a:cs typeface="Times New Roman" pitchFamily="18" charset="0"/>
              </a:rPr>
              <a:t> </a:t>
            </a:r>
            <a:r>
              <a:rPr lang="ar-KW" sz="3600">
                <a:latin typeface="Times New Roman" pitchFamily="18" charset="0"/>
                <a:cs typeface="Times New Roman" pitchFamily="18" charset="0"/>
              </a:rPr>
              <a:t>علامة! </a:t>
            </a:r>
          </a:p>
          <a:p>
            <a:pPr algn="ctr" rtl="1" eaLnBrk="0" hangingPunct="0">
              <a:lnSpc>
                <a:spcPct val="150000"/>
              </a:lnSpc>
            </a:pPr>
            <a:r>
              <a:rPr lang="ar-KW" sz="3600">
                <a:latin typeface="Times New Roman" pitchFamily="18" charset="0"/>
                <a:cs typeface="Times New Roman" pitchFamily="18" charset="0"/>
              </a:rPr>
              <a:t>وإنما هي شهادة يحاسب عليها يوم القيامة</a:t>
            </a:r>
            <a:endParaRPr lang="ar-KW"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الإستنتاجات</a:t>
            </a:r>
            <a:endParaRPr lang="en-US" sz="2800">
              <a:solidFill>
                <a:schemeClr val="bg1"/>
              </a:solidFill>
              <a:latin typeface="Calibri" pitchFamily="34" charset="0"/>
            </a:endParaRPr>
          </a:p>
        </p:txBody>
      </p:sp>
      <p:sp>
        <p:nvSpPr>
          <p:cNvPr id="144387"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Conclusions</a:t>
            </a:r>
          </a:p>
        </p:txBody>
      </p:sp>
      <p:sp>
        <p:nvSpPr>
          <p:cNvPr id="144388"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1. يجب أن تستند ممارسات الحلال على أحكام دينية صارمة لضمان شرعية وصدق 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317625"/>
          </a:xfrm>
          <a:prstGeom prst="rect">
            <a:avLst/>
          </a:prstGeom>
          <a:solidFill>
            <a:schemeClr val="bg1">
              <a:lumMod val="95000"/>
            </a:schemeClr>
          </a:solidFill>
          <a:ln>
            <a:noFill/>
          </a:ln>
        </p:spPr>
        <p:txBody>
          <a:bodyPr>
            <a:spAutoFit/>
          </a:bodyPr>
          <a:lstStyle/>
          <a:p>
            <a:pPr algn="just">
              <a:lnSpc>
                <a:spcPct val="150000"/>
              </a:lnSpc>
              <a:spcBef>
                <a:spcPct val="20000"/>
              </a:spcBef>
              <a:buFontTx/>
              <a:buAutoNum type="arabicPeriod"/>
              <a:defRPr/>
            </a:pPr>
            <a:r>
              <a:rPr lang="en-US" sz="2800" b="0" dirty="0">
                <a:latin typeface="Calibri" pitchFamily="34" charset="0"/>
                <a:cs typeface="Calibri" pitchFamily="34" charset="0"/>
              </a:rPr>
              <a:t> Halal practices must be based on strict religious verdict  to ensure Halal validity.</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71500" y="228600"/>
            <a:ext cx="8001000" cy="684213"/>
          </a:xfrm>
          <a:prstGeom prst="rect">
            <a:avLst/>
          </a:prstGeom>
          <a:solidFill>
            <a:srgbClr val="0070C0"/>
          </a:solidFill>
          <a:ln w="9525">
            <a:noFill/>
            <a:miter lim="800000"/>
            <a:headEnd/>
            <a:tailEnd/>
          </a:ln>
        </p:spPr>
        <p:txBody>
          <a:bodyPr>
            <a:spAutoFit/>
          </a:bodyPr>
          <a:lstStyle/>
          <a:p>
            <a:pPr algn="just" rtl="1">
              <a:lnSpc>
                <a:spcPct val="150000"/>
              </a:lnSpc>
              <a:spcBef>
                <a:spcPts val="600"/>
              </a:spcBef>
            </a:pPr>
            <a:r>
              <a:rPr lang="ar-KW" sz="2800">
                <a:solidFill>
                  <a:schemeClr val="bg1"/>
                </a:solidFill>
                <a:latin typeface="Simplified Arabic" pitchFamily="18" charset="-78"/>
                <a:cs typeface="Simplified Arabic" pitchFamily="18" charset="-78"/>
              </a:rPr>
              <a:t>مصطلحات </a:t>
            </a:r>
            <a:r>
              <a:rPr lang="ar-EG" sz="2800">
                <a:solidFill>
                  <a:schemeClr val="bg1"/>
                </a:solidFill>
                <a:latin typeface="Simplified Arabic" pitchFamily="18" charset="-78"/>
                <a:cs typeface="Simplified Arabic" pitchFamily="18" charset="-78"/>
              </a:rPr>
              <a:t>تتعلق بالحلال: </a:t>
            </a:r>
            <a:endParaRPr lang="en-US" sz="2800">
              <a:solidFill>
                <a:schemeClr val="bg1"/>
              </a:solidFill>
              <a:latin typeface="Simplified Arabic" pitchFamily="18" charset="-78"/>
              <a:cs typeface="Simplified Arabic" pitchFamily="18" charset="-78"/>
            </a:endParaRPr>
          </a:p>
        </p:txBody>
      </p:sp>
      <p:sp>
        <p:nvSpPr>
          <p:cNvPr id="16387" name="Rectangle 3"/>
          <p:cNvSpPr>
            <a:spLocks noChangeArrowheads="1"/>
          </p:cNvSpPr>
          <p:nvPr/>
        </p:nvSpPr>
        <p:spPr bwMode="auto">
          <a:xfrm>
            <a:off x="571500" y="3352800"/>
            <a:ext cx="8001000" cy="584200"/>
          </a:xfrm>
          <a:prstGeom prst="rect">
            <a:avLst/>
          </a:prstGeom>
          <a:solidFill>
            <a:srgbClr val="0070C0"/>
          </a:solidFill>
          <a:ln w="9525">
            <a:noFill/>
            <a:miter lim="800000"/>
            <a:headEnd/>
            <a:tailEnd/>
          </a:ln>
        </p:spPr>
        <p:txBody>
          <a:bodyPr>
            <a:spAutoFit/>
          </a:bodyPr>
          <a:lstStyle/>
          <a:p>
            <a:r>
              <a:rPr lang="en-US" sz="3200">
                <a:solidFill>
                  <a:schemeClr val="bg1"/>
                </a:solidFill>
                <a:latin typeface="Times New Roman" pitchFamily="18" charset="0"/>
                <a:cs typeface="Times New Roman" pitchFamily="18" charset="0"/>
              </a:rPr>
              <a:t>Concepts related to Halal</a:t>
            </a:r>
          </a:p>
        </p:txBody>
      </p:sp>
      <p:sp>
        <p:nvSpPr>
          <p:cNvPr id="16388" name="Rectangle 3"/>
          <p:cNvSpPr>
            <a:spLocks noChangeArrowheads="1"/>
          </p:cNvSpPr>
          <p:nvPr/>
        </p:nvSpPr>
        <p:spPr bwMode="auto">
          <a:xfrm>
            <a:off x="571500" y="99060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الحـلال (المباح): </a:t>
            </a:r>
            <a:endParaRPr lang="en-US" sz="2800">
              <a:solidFill>
                <a:schemeClr val="bg1"/>
              </a:solidFill>
              <a:latin typeface="Simplified Arabic" pitchFamily="18" charset="-78"/>
              <a:cs typeface="Simplified Arabic" pitchFamily="18" charset="-78"/>
            </a:endParaRPr>
          </a:p>
        </p:txBody>
      </p:sp>
      <p:sp>
        <p:nvSpPr>
          <p:cNvPr id="16389" name="Rectangle 3"/>
          <p:cNvSpPr>
            <a:spLocks noChangeArrowheads="1"/>
          </p:cNvSpPr>
          <p:nvPr/>
        </p:nvSpPr>
        <p:spPr bwMode="auto">
          <a:xfrm>
            <a:off x="571500" y="4032250"/>
            <a:ext cx="80010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Halal (Mubah)</a:t>
            </a:r>
          </a:p>
        </p:txBody>
      </p:sp>
      <p:sp>
        <p:nvSpPr>
          <p:cNvPr id="16390" name="Rectangle 3"/>
          <p:cNvSpPr>
            <a:spLocks noChangeArrowheads="1"/>
          </p:cNvSpPr>
          <p:nvPr/>
        </p:nvSpPr>
        <p:spPr bwMode="auto">
          <a:xfrm>
            <a:off x="571500" y="1600200"/>
            <a:ext cx="8001000" cy="1331913"/>
          </a:xfrm>
          <a:prstGeom prst="rect">
            <a:avLst/>
          </a:prstGeom>
          <a:noFill/>
          <a:ln w="9525">
            <a:noFill/>
            <a:miter lim="800000"/>
            <a:headEnd/>
            <a:tailEnd/>
          </a:ln>
        </p:spPr>
        <p:txBody>
          <a:bodyPr>
            <a:spAutoFit/>
          </a:bodyPr>
          <a:lstStyle/>
          <a:p>
            <a:pPr algn="just" rtl="1">
              <a:lnSpc>
                <a:spcPct val="150000"/>
              </a:lnSpc>
              <a:spcBef>
                <a:spcPts val="600"/>
              </a:spcBef>
            </a:pPr>
            <a:r>
              <a:rPr lang="ar-EG" sz="2800">
                <a:latin typeface="Simplified Arabic" pitchFamily="18" charset="-78"/>
                <a:cs typeface="Simplified Arabic" pitchFamily="18" charset="-78"/>
              </a:rPr>
              <a:t>هو ما خَيّر الشارع بين فعله وتركه، فالحلال هو المُباح الذي أذن الشرع في فعله ولم يرد أمر بحظره (بمنعه).</a:t>
            </a:r>
            <a:endParaRPr lang="en-US" sz="2800">
              <a:latin typeface="Simplified Arabic" pitchFamily="18" charset="-78"/>
              <a:cs typeface="Simplified Arabic" pitchFamily="18" charset="-78"/>
            </a:endParaRPr>
          </a:p>
        </p:txBody>
      </p:sp>
      <p:sp>
        <p:nvSpPr>
          <p:cNvPr id="9" name="Rectangle 3"/>
          <p:cNvSpPr>
            <a:spLocks noChangeArrowheads="1"/>
          </p:cNvSpPr>
          <p:nvPr/>
        </p:nvSpPr>
        <p:spPr bwMode="auto">
          <a:xfrm>
            <a:off x="571500" y="4691063"/>
            <a:ext cx="8001000" cy="1384300"/>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Every act for which the Legislator has granted the option to choose between doing it and abandoning it.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الإستنتاجات</a:t>
            </a:r>
            <a:endParaRPr lang="en-US" sz="2800">
              <a:solidFill>
                <a:schemeClr val="bg1"/>
              </a:solidFill>
              <a:latin typeface="Calibri" pitchFamily="34" charset="0"/>
            </a:endParaRPr>
          </a:p>
        </p:txBody>
      </p:sp>
      <p:sp>
        <p:nvSpPr>
          <p:cNvPr id="145411"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Conclusions</a:t>
            </a:r>
          </a:p>
        </p:txBody>
      </p:sp>
      <p:sp>
        <p:nvSpPr>
          <p:cNvPr id="145412" name="Rectangle 3"/>
          <p:cNvSpPr>
            <a:spLocks noChangeArrowheads="1"/>
          </p:cNvSpPr>
          <p:nvPr/>
        </p:nvSpPr>
        <p:spPr bwMode="auto">
          <a:xfrm>
            <a:off x="381000" y="990600"/>
            <a:ext cx="8191500" cy="738188"/>
          </a:xfrm>
          <a:prstGeom prst="rect">
            <a:avLst/>
          </a:prstGeom>
          <a:noFill/>
          <a:ln w="9525">
            <a:noFill/>
            <a:miter lim="800000"/>
            <a:headEnd/>
            <a:tailEnd/>
          </a:ln>
        </p:spPr>
        <p:txBody>
          <a:bodyPr>
            <a:spAutoFit/>
          </a:bodyPr>
          <a:lstStyle/>
          <a:p>
            <a:pPr algn="just" rtl="1">
              <a:lnSpc>
                <a:spcPct val="200000"/>
              </a:lnSpc>
              <a:spcBef>
                <a:spcPts val="600"/>
              </a:spcBef>
            </a:pPr>
            <a:r>
              <a:rPr lang="ar-KW" sz="2400"/>
              <a:t>2. يجب أن تتكيف التقنيات الحديثة للحلال من أجل تحقيق متطلبات 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317625"/>
          </a:xfrm>
          <a:prstGeom prst="rect">
            <a:avLst/>
          </a:prstGeom>
          <a:solidFill>
            <a:schemeClr val="bg1">
              <a:lumMod val="95000"/>
            </a:schemeClr>
          </a:solidFill>
          <a:ln>
            <a:noFill/>
          </a:ln>
        </p:spPr>
        <p:txBody>
          <a:bodyPr>
            <a:spAutoFit/>
          </a:bodyPr>
          <a:lstStyle/>
          <a:p>
            <a:pPr algn="just">
              <a:lnSpc>
                <a:spcPct val="150000"/>
              </a:lnSpc>
              <a:spcBef>
                <a:spcPct val="20000"/>
              </a:spcBef>
              <a:defRPr/>
            </a:pPr>
            <a:r>
              <a:rPr lang="en-US" sz="2800" b="0" dirty="0">
                <a:latin typeface="Calibri" pitchFamily="34" charset="0"/>
                <a:cs typeface="Calibri" pitchFamily="34" charset="0"/>
              </a:rPr>
              <a:t>2. Modern technologies must be adapted to Halal in order to fulfill Halal requirements.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الإستنتاجات</a:t>
            </a:r>
            <a:endParaRPr lang="en-US" sz="2800">
              <a:solidFill>
                <a:schemeClr val="bg1"/>
              </a:solidFill>
              <a:latin typeface="Calibri" pitchFamily="34" charset="0"/>
            </a:endParaRPr>
          </a:p>
        </p:txBody>
      </p:sp>
      <p:sp>
        <p:nvSpPr>
          <p:cNvPr id="146435"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Conclusions</a:t>
            </a:r>
          </a:p>
        </p:txBody>
      </p:sp>
      <p:sp>
        <p:nvSpPr>
          <p:cNvPr id="146436" name="Rectangle 3"/>
          <p:cNvSpPr>
            <a:spLocks noChangeArrowheads="1"/>
          </p:cNvSpPr>
          <p:nvPr/>
        </p:nvSpPr>
        <p:spPr bwMode="auto">
          <a:xfrm>
            <a:off x="381000" y="990600"/>
            <a:ext cx="8191500" cy="738188"/>
          </a:xfrm>
          <a:prstGeom prst="rect">
            <a:avLst/>
          </a:prstGeom>
          <a:noFill/>
          <a:ln w="9525">
            <a:noFill/>
            <a:miter lim="800000"/>
            <a:headEnd/>
            <a:tailEnd/>
          </a:ln>
        </p:spPr>
        <p:txBody>
          <a:bodyPr>
            <a:spAutoFit/>
          </a:bodyPr>
          <a:lstStyle/>
          <a:p>
            <a:pPr algn="just" rtl="1">
              <a:lnSpc>
                <a:spcPct val="200000"/>
              </a:lnSpc>
              <a:spcBef>
                <a:spcPts val="600"/>
              </a:spcBef>
            </a:pPr>
            <a:r>
              <a:rPr lang="ar-KW" sz="2400"/>
              <a:t>3. تدريب المشرفين الحلال من العوامل الهامة في ضمان 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317625"/>
          </a:xfrm>
          <a:prstGeom prst="rect">
            <a:avLst/>
          </a:prstGeom>
          <a:solidFill>
            <a:schemeClr val="bg1">
              <a:lumMod val="95000"/>
            </a:schemeClr>
          </a:solidFill>
          <a:ln>
            <a:noFill/>
          </a:ln>
        </p:spPr>
        <p:txBody>
          <a:bodyPr>
            <a:spAutoFit/>
          </a:bodyPr>
          <a:lstStyle/>
          <a:p>
            <a:pPr algn="just">
              <a:lnSpc>
                <a:spcPct val="150000"/>
              </a:lnSpc>
              <a:spcBef>
                <a:spcPct val="20000"/>
              </a:spcBef>
              <a:defRPr/>
            </a:pPr>
            <a:r>
              <a:rPr lang="en-US" sz="2800" b="0" dirty="0">
                <a:latin typeface="Calibri" pitchFamily="34" charset="0"/>
                <a:cs typeface="Calibri" pitchFamily="34" charset="0"/>
              </a:rPr>
              <a:t>3. Training of Halal Supervisors are important factors in Halal assurance.</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الإستنتاجات</a:t>
            </a:r>
            <a:endParaRPr lang="en-US" sz="2800">
              <a:solidFill>
                <a:schemeClr val="bg1"/>
              </a:solidFill>
              <a:latin typeface="Calibri" pitchFamily="34" charset="0"/>
            </a:endParaRPr>
          </a:p>
        </p:txBody>
      </p:sp>
      <p:sp>
        <p:nvSpPr>
          <p:cNvPr id="147459"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Conclusions</a:t>
            </a:r>
          </a:p>
        </p:txBody>
      </p:sp>
      <p:sp>
        <p:nvSpPr>
          <p:cNvPr id="147460"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4. يمكن ضمان الحلال في المنتجات 100٪  إذا تم إستيرادها من دول إسلامية صارمة على 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963738"/>
          </a:xfrm>
          <a:prstGeom prst="rect">
            <a:avLst/>
          </a:prstGeom>
          <a:solidFill>
            <a:schemeClr val="bg1">
              <a:lumMod val="95000"/>
            </a:schemeClr>
          </a:solidFill>
          <a:ln>
            <a:noFill/>
          </a:ln>
        </p:spPr>
        <p:txBody>
          <a:bodyPr>
            <a:spAutoFit/>
          </a:bodyPr>
          <a:lstStyle/>
          <a:p>
            <a:pPr algn="just">
              <a:lnSpc>
                <a:spcPct val="150000"/>
              </a:lnSpc>
              <a:spcBef>
                <a:spcPct val="20000"/>
              </a:spcBef>
              <a:defRPr/>
            </a:pPr>
            <a:r>
              <a:rPr lang="en-US" sz="2800" b="0" dirty="0">
                <a:latin typeface="Calibri" pitchFamily="34" charset="0"/>
                <a:cs typeface="Calibri" pitchFamily="34" charset="0"/>
              </a:rPr>
              <a:t>4. Importation of Halal products can be guaranteed to be Halal 100% if imported from Muslim countries strict on Halal. </a:t>
            </a:r>
            <a:endParaRPr lang="en-MY" sz="2400" b="0" dirty="0">
              <a:latin typeface="Calibri" pitchFamily="34" charset="0"/>
              <a:cs typeface="Calibri" pitchFamily="34"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التوصيات</a:t>
            </a:r>
            <a:endParaRPr lang="en-US" sz="2800">
              <a:solidFill>
                <a:schemeClr val="bg1"/>
              </a:solidFill>
              <a:latin typeface="Calibri" pitchFamily="34" charset="0"/>
            </a:endParaRPr>
          </a:p>
        </p:txBody>
      </p:sp>
      <p:sp>
        <p:nvSpPr>
          <p:cNvPr id="148483"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Recommendations</a:t>
            </a:r>
          </a:p>
        </p:txBody>
      </p:sp>
      <p:sp>
        <p:nvSpPr>
          <p:cNvPr id="148484"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1. ينبغي أن تكون البلدان الإسلامية صارمة في تطبيق لوائحها الخاصة بالحلال على المنتجات المستوردة من الدول غير الإسلامية.</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963738"/>
          </a:xfrm>
          <a:prstGeom prst="rect">
            <a:avLst/>
          </a:prstGeom>
          <a:solidFill>
            <a:schemeClr val="bg1">
              <a:lumMod val="95000"/>
            </a:schemeClr>
          </a:solidFill>
          <a:ln>
            <a:noFill/>
          </a:ln>
        </p:spPr>
        <p:txBody>
          <a:bodyPr>
            <a:spAutoFit/>
          </a:bodyPr>
          <a:lstStyle/>
          <a:p>
            <a:pPr marL="457200" indent="-457200" algn="just">
              <a:lnSpc>
                <a:spcPct val="150000"/>
              </a:lnSpc>
              <a:buFont typeface="Arial" charset="0"/>
              <a:buAutoNum type="arabicPeriod"/>
              <a:defRPr/>
            </a:pPr>
            <a:r>
              <a:rPr lang="en-US" sz="2800" b="0" dirty="0">
                <a:latin typeface="Calibri" pitchFamily="34" charset="0"/>
                <a:cs typeface="Calibri" pitchFamily="34" charset="0"/>
              </a:rPr>
              <a:t>Muslim Countries should be firm on the application of their Halal regulations on imported products from non-Muslim countries.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التوصيات</a:t>
            </a:r>
            <a:endParaRPr lang="en-US" sz="2800">
              <a:solidFill>
                <a:schemeClr val="bg1"/>
              </a:solidFill>
              <a:latin typeface="Calibri" pitchFamily="34" charset="0"/>
            </a:endParaRPr>
          </a:p>
        </p:txBody>
      </p:sp>
      <p:sp>
        <p:nvSpPr>
          <p:cNvPr id="149507"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Recommendations</a:t>
            </a:r>
          </a:p>
        </p:txBody>
      </p:sp>
      <p:sp>
        <p:nvSpPr>
          <p:cNvPr id="149508"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2. للزيارات التفقدية المتكررة للمنشآت التي تقدم منتجات حلال في الدول غير الإسلامية لها أهمية كبيرة لضمان تنفيذ تنظيم 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963738"/>
          </a:xfrm>
          <a:prstGeom prst="rect">
            <a:avLst/>
          </a:prstGeom>
          <a:solidFill>
            <a:schemeClr val="bg1">
              <a:lumMod val="95000"/>
            </a:schemeClr>
          </a:solidFill>
          <a:ln>
            <a:noFill/>
          </a:ln>
        </p:spPr>
        <p:txBody>
          <a:bodyPr>
            <a:spAutoFit/>
          </a:bodyPr>
          <a:lstStyle/>
          <a:p>
            <a:pPr algn="just">
              <a:lnSpc>
                <a:spcPct val="150000"/>
              </a:lnSpc>
              <a:defRPr/>
            </a:pPr>
            <a:r>
              <a:rPr lang="en-US" sz="2800" b="0" dirty="0">
                <a:latin typeface="Calibri" pitchFamily="34" charset="0"/>
                <a:cs typeface="Calibri" pitchFamily="34" charset="0"/>
              </a:rPr>
              <a:t>2. Routine visits to Halal products plants in non-Muslim countries is of great important to ensure implementation of Halal regulation.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التوصيات</a:t>
            </a:r>
            <a:endParaRPr lang="en-US" sz="2800">
              <a:solidFill>
                <a:schemeClr val="bg1"/>
              </a:solidFill>
              <a:latin typeface="Calibri" pitchFamily="34" charset="0"/>
            </a:endParaRPr>
          </a:p>
        </p:txBody>
      </p:sp>
      <p:sp>
        <p:nvSpPr>
          <p:cNvPr id="150531" name="Rectangle 3"/>
          <p:cNvSpPr>
            <a:spLocks noChangeArrowheads="1"/>
          </p:cNvSpPr>
          <p:nvPr/>
        </p:nvSpPr>
        <p:spPr bwMode="auto">
          <a:xfrm>
            <a:off x="381000" y="328295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Recommendations</a:t>
            </a:r>
          </a:p>
        </p:txBody>
      </p:sp>
      <p:sp>
        <p:nvSpPr>
          <p:cNvPr id="150532"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3. إنشاء هيئة حلال والتي سوف تجعل من أنشطة الحلال عمل مؤسسي ومركزي سيمكن من التحكم بالحلال ويكون هو الحل للمشاكل المتعلقة بالحلال.</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930650"/>
            <a:ext cx="8191500" cy="1963738"/>
          </a:xfrm>
          <a:prstGeom prst="rect">
            <a:avLst/>
          </a:prstGeom>
          <a:solidFill>
            <a:schemeClr val="bg1">
              <a:lumMod val="95000"/>
            </a:schemeClr>
          </a:solidFill>
          <a:ln>
            <a:noFill/>
          </a:ln>
        </p:spPr>
        <p:txBody>
          <a:bodyPr>
            <a:spAutoFit/>
          </a:bodyPr>
          <a:lstStyle/>
          <a:p>
            <a:pPr algn="just">
              <a:lnSpc>
                <a:spcPct val="150000"/>
              </a:lnSpc>
              <a:defRPr/>
            </a:pPr>
            <a:r>
              <a:rPr lang="en-US" sz="2800" b="0" dirty="0">
                <a:latin typeface="Calibri" pitchFamily="34" charset="0"/>
                <a:cs typeface="Calibri" pitchFamily="34" charset="0"/>
              </a:rPr>
              <a:t>3. Establishment of Halal Authority that will institutionalize Halal and centralize its Halal control is a solution to Halal constrains.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ChangeArrowheads="1"/>
          </p:cNvSpPr>
          <p:nvPr/>
        </p:nvSpPr>
        <p:spPr bwMode="auto">
          <a:xfrm>
            <a:off x="381000" y="381000"/>
            <a:ext cx="8191500" cy="523875"/>
          </a:xfrm>
          <a:prstGeom prst="rect">
            <a:avLst/>
          </a:prstGeom>
          <a:solidFill>
            <a:srgbClr val="7030A0"/>
          </a:solidFill>
          <a:ln w="9525">
            <a:noFill/>
            <a:miter lim="800000"/>
            <a:headEnd/>
            <a:tailEnd/>
          </a:ln>
        </p:spPr>
        <p:txBody>
          <a:bodyPr>
            <a:spAutoFit/>
          </a:bodyPr>
          <a:lstStyle/>
          <a:p>
            <a:pPr algn="ctr"/>
            <a:r>
              <a:rPr lang="ar-KW" sz="2800">
                <a:solidFill>
                  <a:schemeClr val="bg1"/>
                </a:solidFill>
                <a:latin typeface="Calibri" pitchFamily="34" charset="0"/>
              </a:rPr>
              <a:t>وأخيراً</a:t>
            </a:r>
            <a:endParaRPr lang="en-US" sz="2800">
              <a:solidFill>
                <a:schemeClr val="bg1"/>
              </a:solidFill>
              <a:latin typeface="Calibri" pitchFamily="34" charset="0"/>
            </a:endParaRPr>
          </a:p>
        </p:txBody>
      </p:sp>
      <p:sp>
        <p:nvSpPr>
          <p:cNvPr id="151555" name="Rectangle 3"/>
          <p:cNvSpPr>
            <a:spLocks noChangeArrowheads="1"/>
          </p:cNvSpPr>
          <p:nvPr/>
        </p:nvSpPr>
        <p:spPr bwMode="auto">
          <a:xfrm>
            <a:off x="381000" y="2743200"/>
            <a:ext cx="8191500" cy="523875"/>
          </a:xfrm>
          <a:prstGeom prst="rect">
            <a:avLst/>
          </a:prstGeom>
          <a:solidFill>
            <a:srgbClr val="7030A0"/>
          </a:solidFill>
          <a:ln w="9525">
            <a:noFill/>
            <a:miter lim="800000"/>
            <a:headEnd/>
            <a:tailEnd/>
          </a:ln>
        </p:spPr>
        <p:txBody>
          <a:bodyPr>
            <a:spAutoFit/>
          </a:bodyPr>
          <a:lstStyle/>
          <a:p>
            <a:pPr algn="ctr"/>
            <a:r>
              <a:rPr lang="en-US" sz="2800">
                <a:solidFill>
                  <a:schemeClr val="bg1"/>
                </a:solidFill>
                <a:latin typeface="Calibri" pitchFamily="34" charset="0"/>
              </a:rPr>
              <a:t>Finally</a:t>
            </a:r>
          </a:p>
        </p:txBody>
      </p:sp>
      <p:sp>
        <p:nvSpPr>
          <p:cNvPr id="151556"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KW" sz="2400"/>
              <a:t>للمستهلكين من المسلمين الحق ضمان حصولهم على منتجات حلال 100% مقابل ما يدفعونه من مال، وهذه المهمة تقع على عاتق المنظمين في البلدان المستوردة.</a:t>
            </a:r>
            <a:endParaRPr lang="en-US" sz="2400">
              <a:latin typeface="Simplified Arabic" pitchFamily="18" charset="-78"/>
              <a:cs typeface="Simplified Arabic" pitchFamily="18" charset="-78"/>
            </a:endParaRPr>
          </a:p>
        </p:txBody>
      </p:sp>
      <p:sp>
        <p:nvSpPr>
          <p:cNvPr id="5" name="Rectangle 3"/>
          <p:cNvSpPr>
            <a:spLocks noChangeArrowheads="1"/>
          </p:cNvSpPr>
          <p:nvPr/>
        </p:nvSpPr>
        <p:spPr bwMode="auto">
          <a:xfrm>
            <a:off x="381000" y="3390900"/>
            <a:ext cx="8191500" cy="3417888"/>
          </a:xfrm>
          <a:prstGeom prst="rect">
            <a:avLst/>
          </a:prstGeom>
          <a:solidFill>
            <a:schemeClr val="bg1">
              <a:lumMod val="95000"/>
            </a:schemeClr>
          </a:solidFill>
          <a:ln>
            <a:noFill/>
          </a:ln>
        </p:spPr>
        <p:txBody>
          <a:bodyPr>
            <a:spAutoFit/>
          </a:bodyPr>
          <a:lstStyle/>
          <a:p>
            <a:pPr algn="just">
              <a:lnSpc>
                <a:spcPct val="200000"/>
              </a:lnSpc>
              <a:defRPr/>
            </a:pPr>
            <a:r>
              <a:rPr lang="en-US" sz="2800" b="0" dirty="0">
                <a:solidFill>
                  <a:srgbClr val="0070C0"/>
                </a:solidFill>
                <a:latin typeface="Calibri" pitchFamily="34" charset="0"/>
                <a:cs typeface="Calibri" pitchFamily="34" charset="0"/>
              </a:rPr>
              <a:t>Muslim consumers have the right to be ensured that what they pay for and what they eat is 100% pure Halal, this task is the responsibility of the regulators in importing countries.</a:t>
            </a:r>
            <a:endParaRPr lang="en-US" sz="2800" b="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5"/>
          <p:cNvSpPr txBox="1">
            <a:spLocks noChangeArrowheads="1"/>
          </p:cNvSpPr>
          <p:nvPr/>
        </p:nvSpPr>
        <p:spPr bwMode="auto">
          <a:xfrm>
            <a:off x="4648200" y="76200"/>
            <a:ext cx="4419600" cy="6478588"/>
          </a:xfrm>
          <a:prstGeom prst="rect">
            <a:avLst/>
          </a:prstGeom>
          <a:noFill/>
          <a:ln w="9525">
            <a:noFill/>
            <a:miter lim="800000"/>
            <a:headEnd/>
            <a:tailEnd/>
          </a:ln>
        </p:spPr>
        <p:txBody>
          <a:bodyPr>
            <a:spAutoFit/>
          </a:bodyPr>
          <a:lstStyle/>
          <a:p>
            <a:pPr algn="just" rtl="1">
              <a:spcBef>
                <a:spcPts val="600"/>
              </a:spcBef>
            </a:pPr>
            <a:r>
              <a:rPr lang="ar-SA" sz="1200" b="0" u="sng">
                <a:latin typeface="Simplified Arabic" pitchFamily="18" charset="-78"/>
                <a:cs typeface="Simplified Arabic" pitchFamily="18" charset="-78"/>
              </a:rPr>
              <a:t>13- فريق صياغة الدليل:</a:t>
            </a:r>
            <a:endParaRPr lang="ar-KW" sz="1200" b="0" u="sng">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أ. م. مريم عبد اللطيف، جامعة صباح الماليزية، ماليزيا. </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د. شحيمي مصطفى، نائب المدير، جامعة بوترا، ماليزيا.</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د. محمد أحمد القريشي، أستاذ جامعي، دائرة الشؤون الإسلامية، دبي، الإمارات العربية المتحدة.</a:t>
            </a:r>
            <a:endParaRPr lang="en-US" sz="1200">
              <a:latin typeface="Simplified Arabic" pitchFamily="18" charset="-78"/>
              <a:cs typeface="Simplified Arabic" pitchFamily="18" charset="-78"/>
            </a:endParaRPr>
          </a:p>
          <a:p>
            <a:pPr algn="just" rtl="1">
              <a:spcBef>
                <a:spcPts val="600"/>
              </a:spcBef>
            </a:pPr>
            <a:r>
              <a:rPr lang="ar-SA" sz="1200" b="0">
                <a:latin typeface="Simplified Arabic" pitchFamily="18" charset="-78"/>
                <a:cs typeface="Simplified Arabic" pitchFamily="18" charset="-78"/>
              </a:rPr>
              <a:t>د. عبد القاهر قمر، مجمع الفقه الإسلامي الدولي </a:t>
            </a:r>
            <a:r>
              <a:rPr lang="en-US" sz="1200">
                <a:latin typeface="Simplified Arabic" pitchFamily="18" charset="-78"/>
                <a:cs typeface="Simplified Arabic" pitchFamily="18" charset="-78"/>
              </a:rPr>
              <a:t>IIFA</a:t>
            </a:r>
            <a:r>
              <a:rPr lang="ar-SA" sz="1200" b="0">
                <a:latin typeface="Simplified Arabic" pitchFamily="18" charset="-78"/>
                <a:cs typeface="Simplified Arabic" pitchFamily="18" charset="-78"/>
              </a:rPr>
              <a:t>.</a:t>
            </a:r>
            <a:endParaRPr lang="en-US" sz="1200">
              <a:latin typeface="Simplified Arabic" pitchFamily="18" charset="-78"/>
              <a:cs typeface="Simplified Arabic" pitchFamily="18" charset="-78"/>
            </a:endParaRPr>
          </a:p>
          <a:p>
            <a:pPr algn="just" rtl="1">
              <a:spcBef>
                <a:spcPts val="600"/>
              </a:spcBef>
            </a:pPr>
            <a:r>
              <a:rPr lang="ar-SA" sz="1200" b="0">
                <a:latin typeface="Simplified Arabic" pitchFamily="18" charset="-78"/>
                <a:cs typeface="Simplified Arabic" pitchFamily="18" charset="-78"/>
              </a:rPr>
              <a:t>مفتي محمد زبير بت، لجنة متابعة الحلال، المملكة المتحدة.</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الشيخ د. أمير زيدان، النمسا.</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مولانا سعيد نفلاخي، هيئة الحلال الوطنية لجنوب إفريقيا </a:t>
            </a:r>
            <a:r>
              <a:rPr lang="en-US" sz="1200">
                <a:latin typeface="Simplified Arabic" pitchFamily="18" charset="-78"/>
                <a:cs typeface="Simplified Arabic" pitchFamily="18" charset="-78"/>
              </a:rPr>
              <a:t>SANHA</a:t>
            </a:r>
            <a:r>
              <a:rPr lang="ar-SA" sz="1200">
                <a:latin typeface="Simplified Arabic" pitchFamily="18" charset="-78"/>
                <a:cs typeface="Simplified Arabic" pitchFamily="18" charset="-78"/>
              </a:rPr>
              <a:t>.</a:t>
            </a:r>
            <a:endParaRPr lang="en-US" sz="1200">
              <a:latin typeface="Simplified Arabic" pitchFamily="18" charset="-78"/>
              <a:cs typeface="Simplified Arabic" pitchFamily="18" charset="-78"/>
            </a:endParaRPr>
          </a:p>
          <a:p>
            <a:pPr algn="just" rtl="1">
              <a:spcBef>
                <a:spcPts val="600"/>
              </a:spcBef>
            </a:pPr>
            <a:r>
              <a:rPr lang="ar-SA" sz="1200" b="0">
                <a:latin typeface="Simplified Arabic" pitchFamily="18" charset="-78"/>
                <a:cs typeface="Simplified Arabic" pitchFamily="18" charset="-78"/>
              </a:rPr>
              <a:t>أ. عائدة قادر غانم، باحثة في الفقه والتشريع وأصوله، جامعة القدس.</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حنان رزقي بيزيت، أسيدكوم لحماية المستهلك المسلم </a:t>
            </a:r>
            <a:r>
              <a:rPr lang="en-US" sz="1200">
                <a:latin typeface="Simplified Arabic" pitchFamily="18" charset="-78"/>
                <a:cs typeface="Simplified Arabic" pitchFamily="18" charset="-78"/>
              </a:rPr>
              <a:t>ASIDCOM</a:t>
            </a:r>
            <a:r>
              <a:rPr lang="ar-SA" sz="1200">
                <a:latin typeface="Simplified Arabic" pitchFamily="18" charset="-78"/>
                <a:cs typeface="Simplified Arabic" pitchFamily="18" charset="-78"/>
              </a:rPr>
              <a:t>.</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محمد بن خليفة، فرنسا.</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عبد الرحمن بوزيد، فرنسا.</a:t>
            </a:r>
            <a:endParaRPr lang="ar-KW" sz="1200">
              <a:latin typeface="Simplified Arabic" pitchFamily="18" charset="-78"/>
              <a:cs typeface="Simplified Arabic" pitchFamily="18" charset="-78"/>
            </a:endParaRPr>
          </a:p>
          <a:p>
            <a:pPr algn="just" rtl="1">
              <a:spcBef>
                <a:spcPts val="600"/>
              </a:spcBef>
            </a:pPr>
            <a:endParaRPr lang="ar-KW" sz="1200">
              <a:latin typeface="Simplified Arabic" pitchFamily="18" charset="-78"/>
              <a:cs typeface="Simplified Arabic" pitchFamily="18" charset="-78"/>
            </a:endParaRPr>
          </a:p>
          <a:p>
            <a:pPr algn="just" rtl="1">
              <a:spcBef>
                <a:spcPts val="600"/>
              </a:spcBef>
            </a:pPr>
            <a:r>
              <a:rPr lang="ar-SA" sz="1200" b="0" u="sng">
                <a:latin typeface="Simplified Arabic" pitchFamily="18" charset="-78"/>
                <a:cs typeface="Simplified Arabic" pitchFamily="18" charset="-78"/>
              </a:rPr>
              <a:t>14- المراجع:</a:t>
            </a:r>
            <a:endParaRPr lang="en-US" sz="1200" b="0" u="sng">
              <a:latin typeface="Simplified Arabic" pitchFamily="18" charset="-78"/>
              <a:cs typeface="Simplified Arabic" pitchFamily="18" charset="-78"/>
            </a:endParaRPr>
          </a:p>
          <a:p>
            <a:pPr algn="just" rtl="1">
              <a:spcBef>
                <a:spcPts val="600"/>
              </a:spcBef>
            </a:pPr>
            <a:r>
              <a:rPr lang="ar-EG" sz="1200">
                <a:latin typeface="Simplified Arabic" pitchFamily="18" charset="-78"/>
                <a:cs typeface="Simplified Arabic" pitchFamily="18" charset="-78"/>
              </a:rPr>
              <a:t>معيار الحلال "اتحاد المنظمات الإسلامية في نيوزيلندة" </a:t>
            </a:r>
            <a:r>
              <a:rPr lang="el-GR" sz="1200">
                <a:cs typeface="Simplified Arabic" pitchFamily="18" charset="-78"/>
              </a:rPr>
              <a:t>FIANZ</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معيار الحلال "الاتحاد الاسترالي للمجالس الإسلامية" </a:t>
            </a:r>
            <a:r>
              <a:rPr lang="el-GR" sz="1200">
                <a:cs typeface="Simplified Arabic" pitchFamily="18" charset="-78"/>
              </a:rPr>
              <a:t>AFIC</a:t>
            </a:r>
            <a:endParaRPr lang="en-US" sz="1200">
              <a:latin typeface="Simplified Arabic" pitchFamily="18" charset="-78"/>
              <a:cs typeface="Simplified Arabic" pitchFamily="18" charset="-78"/>
            </a:endParaRPr>
          </a:p>
          <a:p>
            <a:pPr algn="just" rtl="1">
              <a:spcBef>
                <a:spcPts val="600"/>
              </a:spcBef>
            </a:pPr>
            <a:r>
              <a:rPr lang="ar-EG" sz="1200">
                <a:latin typeface="Simplified Arabic" pitchFamily="18" charset="-78"/>
                <a:cs typeface="Simplified Arabic" pitchFamily="18" charset="-78"/>
              </a:rPr>
              <a:t>معيار </a:t>
            </a:r>
            <a:r>
              <a:rPr lang="ar-SA" sz="1200">
                <a:latin typeface="Simplified Arabic" pitchFamily="18" charset="-78"/>
                <a:cs typeface="Simplified Arabic" pitchFamily="18" charset="-78"/>
              </a:rPr>
              <a:t>الهيئة السعودية للمواصفات والمقاييس والجودة 2172/2003</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معيار </a:t>
            </a:r>
            <a:r>
              <a:rPr lang="ar-EG" sz="1200">
                <a:latin typeface="Simplified Arabic" pitchFamily="18" charset="-78"/>
                <a:cs typeface="Simplified Arabic" pitchFamily="18" charset="-78"/>
              </a:rPr>
              <a:t>هيئة التقييس لدول مجلس التعاون</a:t>
            </a:r>
            <a:r>
              <a:rPr lang="ar-SA" sz="1200">
                <a:latin typeface="Simplified Arabic" pitchFamily="18" charset="-78"/>
                <a:cs typeface="Simplified Arabic" pitchFamily="18" charset="-78"/>
              </a:rPr>
              <a:t> الخليجي 993/1998</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المعيار الماليزي إم إس 1500:2009</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المعيار </a:t>
            </a:r>
            <a:r>
              <a:rPr lang="el-GR" sz="1200">
                <a:cs typeface="Simplified Arabic" pitchFamily="18" charset="-78"/>
              </a:rPr>
              <a:t>CAC/GL 24-1997</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نظام ضمان الحلال الإندونيسي </a:t>
            </a:r>
            <a:r>
              <a:rPr lang="el-GR" sz="1200">
                <a:cs typeface="Simplified Arabic" pitchFamily="18" charset="-78"/>
              </a:rPr>
              <a:t>HAS 23103</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معيار بروناي دار السلام بي بي دي 24:2007</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دراسات جمعية حماية المستهلك المسلم، 2008 – 2013، أسيدكوم، </a:t>
            </a:r>
            <a:endParaRPr lang="en-US" sz="1200">
              <a:latin typeface="Simplified Arabic" pitchFamily="18" charset="-78"/>
              <a:cs typeface="Simplified Arabic" pitchFamily="18" charset="-78"/>
            </a:endParaRPr>
          </a:p>
          <a:p>
            <a:pPr algn="just" rtl="1">
              <a:spcBef>
                <a:spcPts val="600"/>
              </a:spcBef>
            </a:pPr>
            <a:r>
              <a:rPr lang="ar-SA" sz="1200">
                <a:latin typeface="Simplified Arabic" pitchFamily="18" charset="-78"/>
                <a:cs typeface="Simplified Arabic" pitchFamily="18" charset="-78"/>
              </a:rPr>
              <a:t>مريم عبد اللطيف، 2004، "متطلبات تطوير نظام إدارة الأغذية الحلال”.</a:t>
            </a:r>
            <a:endParaRPr lang="ar-KW" sz="1200">
              <a:latin typeface="Simplified Arabic" pitchFamily="18" charset="-78"/>
              <a:cs typeface="Simplified Arabic" pitchFamily="18" charset="-78"/>
            </a:endParaRPr>
          </a:p>
        </p:txBody>
      </p:sp>
      <p:sp>
        <p:nvSpPr>
          <p:cNvPr id="7" name="Text Box 5"/>
          <p:cNvSpPr txBox="1">
            <a:spLocks noChangeArrowheads="1"/>
          </p:cNvSpPr>
          <p:nvPr/>
        </p:nvSpPr>
        <p:spPr bwMode="auto">
          <a:xfrm>
            <a:off x="0" y="76200"/>
            <a:ext cx="4572000" cy="6613525"/>
          </a:xfrm>
          <a:prstGeom prst="rect">
            <a:avLst/>
          </a:prstGeom>
          <a:noFill/>
          <a:ln w="9525">
            <a:noFill/>
            <a:miter lim="800000"/>
            <a:headEnd/>
            <a:tailEnd/>
          </a:ln>
        </p:spPr>
        <p:txBody>
          <a:bodyPr>
            <a:spAutoFit/>
          </a:bodyPr>
          <a:lstStyle/>
          <a:p>
            <a:pPr algn="just" rtl="1">
              <a:lnSpc>
                <a:spcPct val="150000"/>
              </a:lnSpc>
              <a:spcBef>
                <a:spcPts val="600"/>
              </a:spcBef>
              <a:defRPr/>
            </a:pPr>
            <a:r>
              <a:rPr lang="ar-KW" sz="1200" b="0" u="sng" dirty="0">
                <a:latin typeface="Simplified Arabic" pitchFamily="18" charset="-78"/>
                <a:cs typeface="Simplified Arabic" pitchFamily="18" charset="-78"/>
              </a:rPr>
              <a:t>15- استشاريون:</a:t>
            </a:r>
            <a:endParaRPr lang="en-US" sz="1200" b="0" u="sng"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المملكة العربية السعودية: د. زهير ملا، الهيئة العامة للغذاء والدواء السعودية </a:t>
            </a:r>
            <a:r>
              <a:rPr lang="en-US" sz="1200" b="0" dirty="0">
                <a:latin typeface="Simplified Arabic" pitchFamily="18" charset="-78"/>
                <a:cs typeface="Simplified Arabic" pitchFamily="18" charset="-78"/>
              </a:rPr>
              <a:t>SFDA</a:t>
            </a:r>
          </a:p>
          <a:p>
            <a:pPr algn="just" rtl="1">
              <a:lnSpc>
                <a:spcPct val="150000"/>
              </a:lnSpc>
              <a:spcBef>
                <a:spcPts val="600"/>
              </a:spcBef>
              <a:defRPr/>
            </a:pPr>
            <a:r>
              <a:rPr lang="ar-SA" sz="1200" b="0" dirty="0">
                <a:latin typeface="Simplified Arabic" pitchFamily="18" charset="-78"/>
                <a:cs typeface="Simplified Arabic" pitchFamily="18" charset="-78"/>
              </a:rPr>
              <a:t>المملكة العربية السعودية: د. عبد القاهر قمر، مجمع الفقه الإسلامي الدولي </a:t>
            </a:r>
            <a:r>
              <a:rPr lang="en-US" sz="1200" b="0" dirty="0">
                <a:latin typeface="Simplified Arabic" pitchFamily="18" charset="-78"/>
                <a:cs typeface="Simplified Arabic" pitchFamily="18" charset="-78"/>
              </a:rPr>
              <a:t>IIFA</a:t>
            </a:r>
          </a:p>
          <a:p>
            <a:pPr algn="just" rtl="1">
              <a:lnSpc>
                <a:spcPct val="150000"/>
              </a:lnSpc>
              <a:spcBef>
                <a:spcPts val="600"/>
              </a:spcBef>
              <a:defRPr/>
            </a:pPr>
            <a:r>
              <a:rPr lang="ar-SA" sz="1200" b="0" dirty="0">
                <a:latin typeface="Simplified Arabic" pitchFamily="18" charset="-78"/>
                <a:cs typeface="Simplified Arabic" pitchFamily="18" charset="-78"/>
              </a:rPr>
              <a:t>دولة الإمارات العربية المتحدة: خالد محمد شريف محمد العوضي، بلدية دبي، رقابة الأغذية </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تركيا: د. حسين كامي بايوكوزر، </a:t>
            </a:r>
            <a:r>
              <a:rPr lang="en-US" sz="1200" b="0" dirty="0">
                <a:latin typeface="Simplified Arabic" pitchFamily="18" charset="-78"/>
                <a:cs typeface="Simplified Arabic" pitchFamily="18" charset="-78"/>
              </a:rPr>
              <a:t>GIMDES</a:t>
            </a:r>
          </a:p>
          <a:p>
            <a:pPr algn="just" rtl="1">
              <a:lnSpc>
                <a:spcPct val="150000"/>
              </a:lnSpc>
              <a:spcBef>
                <a:spcPts val="600"/>
              </a:spcBef>
              <a:defRPr/>
            </a:pPr>
            <a:r>
              <a:rPr lang="ar-SA" sz="1200" b="0" dirty="0">
                <a:latin typeface="Simplified Arabic" pitchFamily="18" charset="-78"/>
                <a:cs typeface="Simplified Arabic" pitchFamily="18" charset="-78"/>
              </a:rPr>
              <a:t>ماليزيا: ذو الكفل مات هاشم، جامعة بوترا </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ماليزيا: دارهيم دالي هاشم، تكامل الحلال الدولي</a:t>
            </a:r>
            <a:r>
              <a:rPr lang="en-US" sz="1200" b="0" dirty="0">
                <a:latin typeface="Simplified Arabic" pitchFamily="18" charset="-78"/>
                <a:cs typeface="Simplified Arabic" pitchFamily="18" charset="-78"/>
              </a:rPr>
              <a:t> IHIA</a:t>
            </a:r>
          </a:p>
          <a:p>
            <a:pPr algn="just" rtl="1">
              <a:lnSpc>
                <a:spcPct val="150000"/>
              </a:lnSpc>
              <a:spcBef>
                <a:spcPts val="600"/>
              </a:spcBef>
              <a:defRPr/>
            </a:pPr>
            <a:r>
              <a:rPr lang="ar-SA" sz="1200" b="0" dirty="0">
                <a:latin typeface="Simplified Arabic" pitchFamily="18" charset="-78"/>
                <a:cs typeface="Simplified Arabic" pitchFamily="18" charset="-78"/>
              </a:rPr>
              <a:t>ماليزيا: </a:t>
            </a:r>
            <a:r>
              <a:rPr lang="ar-EG" sz="1200" b="0" dirty="0">
                <a:latin typeface="Simplified Arabic" pitchFamily="18" charset="-78"/>
                <a:cs typeface="Simplified Arabic" pitchFamily="18" charset="-78"/>
              </a:rPr>
              <a:t>أ.م. شريف الدين محمد شعراني، جامعة صباح الماليزية </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ألمانيا: محمود ططري، رقابة الحلال</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فرنسا: حنان رزوقي بيزيت، أسيدكوم لحماية المستهلك المسلم </a:t>
            </a:r>
            <a:r>
              <a:rPr lang="en-US" sz="1200" b="0" dirty="0">
                <a:latin typeface="Simplified Arabic" pitchFamily="18" charset="-78"/>
                <a:cs typeface="Simplified Arabic" pitchFamily="18" charset="-78"/>
              </a:rPr>
              <a:t>ASIDCOM</a:t>
            </a:r>
          </a:p>
          <a:p>
            <a:pPr algn="just" rtl="1">
              <a:lnSpc>
                <a:spcPct val="150000"/>
              </a:lnSpc>
              <a:spcBef>
                <a:spcPts val="600"/>
              </a:spcBef>
              <a:defRPr/>
            </a:pPr>
            <a:r>
              <a:rPr lang="ar-SA" sz="1050" b="0" dirty="0">
                <a:latin typeface="Simplified Arabic" pitchFamily="18" charset="-78"/>
                <a:cs typeface="Simplified Arabic" pitchFamily="18" charset="-78"/>
              </a:rPr>
              <a:t>الولايات المتحدة الأمريكية: د. محمد منير شودري، المجلس الإسلامي الأمريكي للغذاء والتغذية </a:t>
            </a:r>
            <a:r>
              <a:rPr lang="en-US" sz="1050" b="0" dirty="0">
                <a:latin typeface="Simplified Arabic" pitchFamily="18" charset="-78"/>
                <a:cs typeface="Simplified Arabic" pitchFamily="18" charset="-78"/>
              </a:rPr>
              <a:t>IFANCA</a:t>
            </a:r>
          </a:p>
          <a:p>
            <a:pPr algn="just" rtl="1">
              <a:lnSpc>
                <a:spcPct val="150000"/>
              </a:lnSpc>
              <a:spcBef>
                <a:spcPts val="600"/>
              </a:spcBef>
              <a:defRPr/>
            </a:pPr>
            <a:r>
              <a:rPr lang="ar-SA" sz="1200" b="0" dirty="0">
                <a:latin typeface="Simplified Arabic" pitchFamily="18" charset="-78"/>
                <a:cs typeface="Simplified Arabic" pitchFamily="18" charset="-78"/>
              </a:rPr>
              <a:t>نيوزيلندا: د. أنور غني، اتحاد الجمعيات الإسلامية النيوزيلندية </a:t>
            </a:r>
            <a:r>
              <a:rPr lang="en-US" sz="1200" b="0" dirty="0">
                <a:latin typeface="Simplified Arabic" pitchFamily="18" charset="-78"/>
                <a:cs typeface="Simplified Arabic" pitchFamily="18" charset="-78"/>
              </a:rPr>
              <a:t>FIANZ</a:t>
            </a:r>
          </a:p>
          <a:p>
            <a:pPr algn="just" rtl="1">
              <a:lnSpc>
                <a:spcPct val="150000"/>
              </a:lnSpc>
              <a:spcBef>
                <a:spcPts val="600"/>
              </a:spcBef>
              <a:defRPr/>
            </a:pPr>
            <a:r>
              <a:rPr lang="ar-SA" sz="1200" b="0" dirty="0">
                <a:latin typeface="Simplified Arabic" pitchFamily="18" charset="-78"/>
                <a:cs typeface="Simplified Arabic" pitchFamily="18" charset="-78"/>
              </a:rPr>
              <a:t>جنوب أفريقيا: مولانا نافلاخي، هيئة الحلال الوطنية لجنوب إفريقيا </a:t>
            </a:r>
            <a:r>
              <a:rPr lang="en-US" sz="1200" b="0" dirty="0">
                <a:latin typeface="Simplified Arabic" pitchFamily="18" charset="-78"/>
                <a:cs typeface="Simplified Arabic" pitchFamily="18" charset="-78"/>
              </a:rPr>
              <a:t>SANHA</a:t>
            </a:r>
          </a:p>
          <a:p>
            <a:pPr algn="just" rtl="1">
              <a:lnSpc>
                <a:spcPct val="150000"/>
              </a:lnSpc>
              <a:spcBef>
                <a:spcPts val="600"/>
              </a:spcBef>
              <a:defRPr/>
            </a:pPr>
            <a:r>
              <a:rPr lang="ar-SA" sz="1200" b="0" dirty="0">
                <a:latin typeface="Simplified Arabic" pitchFamily="18" charset="-78"/>
                <a:cs typeface="Simplified Arabic" pitchFamily="18" charset="-78"/>
              </a:rPr>
              <a:t>فلسطين: عائدة قادر غانم، جامعة القدس</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الكويت: د. أحمد الحجي الكردي، وزارة الأوقاف والشؤون الإسلامية</a:t>
            </a:r>
            <a:endParaRPr lang="en-US" sz="1200" b="0" dirty="0">
              <a:latin typeface="Simplified Arabic" pitchFamily="18" charset="-78"/>
              <a:cs typeface="Simplified Arabic" pitchFamily="18" charset="-78"/>
            </a:endParaRPr>
          </a:p>
          <a:p>
            <a:pPr algn="just" rtl="1">
              <a:lnSpc>
                <a:spcPct val="150000"/>
              </a:lnSpc>
              <a:spcBef>
                <a:spcPts val="600"/>
              </a:spcBef>
              <a:defRPr/>
            </a:pPr>
            <a:r>
              <a:rPr lang="ar-SA" sz="1200" b="0" dirty="0">
                <a:latin typeface="Simplified Arabic" pitchFamily="18" charset="-78"/>
                <a:cs typeface="Simplified Arabic" pitchFamily="18" charset="-78"/>
              </a:rPr>
              <a:t>الكويت: د. هاني منصور المزيدي، معهد الكويت للأبحاث العلمية، </a:t>
            </a:r>
            <a:r>
              <a:rPr lang="en-US" sz="1200" b="0" dirty="0">
                <a:latin typeface="Simplified Arabic" pitchFamily="18" charset="-78"/>
                <a:cs typeface="Simplified Arabic" pitchFamily="18" charset="-78"/>
              </a:rPr>
              <a:t>KISR</a:t>
            </a:r>
            <a:endParaRPr lang="ar-KW" sz="1200" b="0" dirty="0">
              <a:latin typeface="Simplified Arabic" pitchFamily="18" charset="-78"/>
              <a:cs typeface="Simplified Arabic" pitchFamily="18" charset="-78"/>
            </a:endParaRPr>
          </a:p>
          <a:p>
            <a:pPr algn="just" rtl="1">
              <a:spcBef>
                <a:spcPts val="600"/>
              </a:spcBef>
              <a:defRPr/>
            </a:pPr>
            <a:r>
              <a:rPr lang="ar-KW" sz="1200" b="0" u="sng" dirty="0">
                <a:latin typeface="Simplified Arabic" pitchFamily="18" charset="-78"/>
                <a:cs typeface="Simplified Arabic" pitchFamily="18" charset="-78"/>
              </a:rPr>
              <a:t>16- </a:t>
            </a:r>
            <a:r>
              <a:rPr lang="ar-EG" sz="1200" b="0" u="sng" dirty="0">
                <a:latin typeface="Simplified Arabic" pitchFamily="18" charset="-78"/>
                <a:cs typeface="Simplified Arabic" pitchFamily="18" charset="-78"/>
              </a:rPr>
              <a:t>راجعه ودققه:</a:t>
            </a:r>
            <a:endParaRPr lang="en-US" sz="1200" b="0" u="sng" dirty="0">
              <a:latin typeface="Simplified Arabic" pitchFamily="18" charset="-78"/>
              <a:cs typeface="Simplified Arabic" pitchFamily="18" charset="-78"/>
            </a:endParaRPr>
          </a:p>
          <a:p>
            <a:pPr algn="just" rtl="1">
              <a:spcBef>
                <a:spcPts val="600"/>
              </a:spcBef>
              <a:defRPr/>
            </a:pPr>
            <a:r>
              <a:rPr lang="ar-EG" sz="1200" dirty="0">
                <a:latin typeface="Simplified Arabic" pitchFamily="18" charset="-78"/>
                <a:cs typeface="Simplified Arabic" pitchFamily="18" charset="-78"/>
              </a:rPr>
              <a:t>أ.د. حسام الدين عفانة، أستاذ الفقه والأصول / جامعة القدس /فلسطين المحتلة.</a:t>
            </a:r>
            <a:endParaRPr lang="en-US" sz="1200" dirty="0">
              <a:latin typeface="Simplified Arabic" pitchFamily="18" charset="-78"/>
              <a:cs typeface="Simplified Arabic" pitchFamily="18" charset="-78"/>
            </a:endParaRPr>
          </a:p>
          <a:p>
            <a:pPr algn="just" rtl="1">
              <a:spcBef>
                <a:spcPts val="600"/>
              </a:spcBef>
              <a:defRPr/>
            </a:pPr>
            <a:r>
              <a:rPr lang="ar-SA" sz="1100" dirty="0">
                <a:latin typeface="Simplified Arabic" pitchFamily="18" charset="-78"/>
                <a:cs typeface="Simplified Arabic" pitchFamily="18" charset="-78"/>
              </a:rPr>
              <a:t>د. أيمن محمد العمر، باحث شرعي في إدارة الإفتاء، وزارة الأوقاف والشؤون الإسلامية-الكويت</a:t>
            </a:r>
            <a:endParaRPr lang="en-US" sz="1100" b="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153603"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153604" name="Text Box 4"/>
          <p:cNvSpPr txBox="1">
            <a:spLocks noChangeArrowheads="1"/>
          </p:cNvSpPr>
          <p:nvPr/>
        </p:nvSpPr>
        <p:spPr bwMode="auto">
          <a:xfrm>
            <a:off x="142868" y="2649537"/>
            <a:ext cx="3429000" cy="708025"/>
          </a:xfrm>
          <a:prstGeom prst="rect">
            <a:avLst/>
          </a:prstGeom>
          <a:noFill/>
          <a:ln w="254000">
            <a:noFill/>
            <a:miter lim="800000"/>
            <a:headEnd/>
            <a:tailEnd/>
          </a:ln>
        </p:spPr>
        <p:txBody>
          <a:bodyPr>
            <a:spAutoFit/>
          </a:bodyPr>
          <a:lstStyle/>
          <a:p>
            <a:pPr algn="ctr" rtl="1"/>
            <a:r>
              <a:rPr lang="ar-SA"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dirty="0">
              <a:solidFill>
                <a:srgbClr val="0070C0"/>
              </a:solidFill>
              <a:latin typeface="Times New Roman" pitchFamily="18" charset="0"/>
              <a:ea typeface="MS PGothic" pitchFamily="34" charset="-128"/>
              <a:cs typeface="Simplified Arabic" pitchFamily="18" charset="-78"/>
            </a:endParaRPr>
          </a:p>
        </p:txBody>
      </p:sp>
      <p:sp>
        <p:nvSpPr>
          <p:cNvPr id="153606"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7" name="Rectangle 6"/>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153608"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71500" y="142852"/>
            <a:ext cx="8001000" cy="2570163"/>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ويسمى أيضا المباح والجائز، وهو ما لا يمدح على فعله أو تركه.</a:t>
            </a:r>
            <a:r>
              <a:rPr lang="en-US" sz="2800">
                <a:latin typeface="Simplified Arabic" pitchFamily="18" charset="-78"/>
                <a:cs typeface="Simplified Arabic" pitchFamily="18" charset="-78"/>
              </a:rPr>
              <a:t> </a:t>
            </a:r>
            <a:r>
              <a:rPr lang="ar-KW" sz="2800">
                <a:latin typeface="Simplified Arabic" pitchFamily="18" charset="-78"/>
                <a:cs typeface="Simplified Arabic" pitchFamily="18" charset="-78"/>
              </a:rPr>
              <a:t>والحلال </a:t>
            </a:r>
            <a:r>
              <a:rPr lang="ar-SA" sz="2800">
                <a:latin typeface="Simplified Arabic" pitchFamily="18" charset="-78"/>
                <a:cs typeface="Simplified Arabic" pitchFamily="18" charset="-78"/>
              </a:rPr>
              <a:t>مصطلح ديني إسلامي يقصد به المباح الذي انحلت عنده عقدة الحظر، وأذن الشارع في فعله</a:t>
            </a:r>
            <a:r>
              <a:rPr lang="ar-KW" sz="2800">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571500" y="2809852"/>
            <a:ext cx="8001000" cy="3540125"/>
          </a:xfrm>
          <a:prstGeom prst="rect">
            <a:avLst/>
          </a:prstGeom>
          <a:solidFill>
            <a:schemeClr val="bg1">
              <a:lumMod val="95000"/>
            </a:schemeClr>
          </a:solidFill>
          <a:ln w="9525">
            <a:noFill/>
            <a:miter lim="800000"/>
            <a:headEnd/>
            <a:tailEnd/>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It is called the Mubah or permissible in which the act that a person is not praise </a:t>
            </a:r>
            <a:r>
              <a:rPr lang="ar-KW" sz="2800" b="0" dirty="0">
                <a:latin typeface="Times New Roman" pitchFamily="18" charset="0"/>
                <a:cs typeface="Times New Roman" pitchFamily="18" charset="0"/>
              </a:rPr>
              <a:t>يمدح</a:t>
            </a:r>
            <a:r>
              <a:rPr lang="en-US" sz="2800" b="0" dirty="0">
                <a:latin typeface="Times New Roman" pitchFamily="18" charset="0"/>
                <a:cs typeface="Times New Roman" pitchFamily="18" charset="0"/>
              </a:rPr>
              <a:t> either for doing it or abandoning it. It is a religious Islamic terminology and refer to permissible and permitted by the legislator.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71500" y="21429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KW" sz="2800">
                <a:solidFill>
                  <a:schemeClr val="bg1"/>
                </a:solidFill>
                <a:latin typeface="Simplified Arabic" pitchFamily="18" charset="-78"/>
                <a:cs typeface="Simplified Arabic" pitchFamily="18" charset="-78"/>
              </a:rPr>
              <a:t>الحرام:</a:t>
            </a:r>
            <a:endParaRPr lang="en-US" sz="2800">
              <a:solidFill>
                <a:schemeClr val="bg1"/>
              </a:solidFill>
              <a:latin typeface="Simplified Arabic" pitchFamily="18" charset="-78"/>
              <a:cs typeface="Simplified Arabic" pitchFamily="18" charset="-78"/>
            </a:endParaRPr>
          </a:p>
        </p:txBody>
      </p:sp>
      <p:sp>
        <p:nvSpPr>
          <p:cNvPr id="18435" name="Rectangle 3"/>
          <p:cNvSpPr>
            <a:spLocks noChangeArrowheads="1"/>
          </p:cNvSpPr>
          <p:nvPr/>
        </p:nvSpPr>
        <p:spPr bwMode="auto">
          <a:xfrm>
            <a:off x="571500" y="2881290"/>
            <a:ext cx="80010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Haram</a:t>
            </a:r>
          </a:p>
        </p:txBody>
      </p:sp>
      <p:sp>
        <p:nvSpPr>
          <p:cNvPr id="18436" name="Rectangle 3"/>
          <p:cNvSpPr>
            <a:spLocks noChangeArrowheads="1"/>
          </p:cNvSpPr>
          <p:nvPr/>
        </p:nvSpPr>
        <p:spPr bwMode="auto">
          <a:xfrm>
            <a:off x="571500" y="823890"/>
            <a:ext cx="8001000" cy="1592263"/>
          </a:xfrm>
          <a:prstGeom prst="rect">
            <a:avLst/>
          </a:prstGeom>
          <a:noFill/>
          <a:ln w="9525">
            <a:noFill/>
            <a:miter lim="800000"/>
            <a:headEnd/>
            <a:tailEnd/>
          </a:ln>
        </p:spPr>
        <p:txBody>
          <a:bodyPr>
            <a:spAutoFit/>
          </a:bodyPr>
          <a:lstStyle/>
          <a:p>
            <a:pPr algn="just" rtl="1">
              <a:lnSpc>
                <a:spcPct val="200000"/>
              </a:lnSpc>
              <a:spcBef>
                <a:spcPts val="600"/>
              </a:spcBef>
            </a:pPr>
            <a:r>
              <a:rPr lang="ar-EG" sz="2600">
                <a:latin typeface="Simplified Arabic" pitchFamily="18" charset="-78"/>
                <a:cs typeface="Simplified Arabic" pitchFamily="18" charset="-78"/>
              </a:rPr>
              <a:t>هو ما طلب الشارع الكف عنه على وجه الحتم والإلزام، وعليه يكون تاركه مطيعاً ومأجوراً وفاعله آثماً وعاصياً.</a:t>
            </a:r>
            <a:endParaRPr lang="en-US" sz="2600">
              <a:latin typeface="Simplified Arabic" pitchFamily="18" charset="-78"/>
              <a:cs typeface="Simplified Arabic" pitchFamily="18" charset="-78"/>
            </a:endParaRPr>
          </a:p>
        </p:txBody>
      </p:sp>
      <p:sp>
        <p:nvSpPr>
          <p:cNvPr id="11" name="Rectangle 3"/>
          <p:cNvSpPr>
            <a:spLocks noChangeArrowheads="1"/>
          </p:cNvSpPr>
          <p:nvPr/>
        </p:nvSpPr>
        <p:spPr bwMode="auto">
          <a:xfrm>
            <a:off x="571500" y="3540103"/>
            <a:ext cx="8001000" cy="2678112"/>
          </a:xfrm>
          <a:prstGeom prst="rect">
            <a:avLst/>
          </a:prstGeom>
          <a:solidFill>
            <a:schemeClr val="bg1">
              <a:lumMod val="95000"/>
            </a:schemeClr>
          </a:solidFill>
          <a:ln>
            <a:noFill/>
          </a:ln>
        </p:spPr>
        <p:txBody>
          <a:bodyPr>
            <a:spAutoFit/>
          </a:bodyPr>
          <a:lstStyle/>
          <a:p>
            <a:pPr algn="just">
              <a:spcBef>
                <a:spcPts val="600"/>
              </a:spcBef>
              <a:defRPr/>
            </a:pPr>
            <a:r>
              <a:rPr lang="en-US" sz="2800" b="0" dirty="0">
                <a:latin typeface="Times New Roman" pitchFamily="18" charset="0"/>
                <a:cs typeface="Times New Roman" pitchFamily="18" charset="0"/>
              </a:rPr>
              <a:t>Every act which the Legislator requests to be abstained under commissioning </a:t>
            </a:r>
            <a:r>
              <a:rPr lang="ar-EG" sz="2800" b="0" dirty="0">
                <a:latin typeface="Times New Roman" pitchFamily="18" charset="0"/>
                <a:cs typeface="Times New Roman" pitchFamily="18" charset="0"/>
              </a:rPr>
              <a:t>الحتم</a:t>
            </a:r>
            <a:r>
              <a:rPr lang="en-US" sz="2800" b="0" dirty="0">
                <a:latin typeface="Times New Roman" pitchFamily="18" charset="0"/>
                <a:cs typeface="Times New Roman" pitchFamily="18" charset="0"/>
              </a:rPr>
              <a:t> and binding basis </a:t>
            </a:r>
            <a:r>
              <a:rPr lang="ar-EG" sz="2800" b="0" dirty="0">
                <a:latin typeface="Times New Roman" pitchFamily="18" charset="0"/>
                <a:cs typeface="Times New Roman" pitchFamily="18" charset="0"/>
              </a:rPr>
              <a:t>والإلزام</a:t>
            </a:r>
            <a:r>
              <a:rPr lang="en-US" sz="2800" b="0" dirty="0">
                <a:latin typeface="Times New Roman" pitchFamily="18" charset="0"/>
                <a:cs typeface="Times New Roman" pitchFamily="18" charset="0"/>
              </a:rPr>
              <a:t>.</a:t>
            </a:r>
            <a:r>
              <a:rPr lang="ar-KW" sz="2800" b="0" dirty="0">
                <a:latin typeface="Times New Roman" pitchFamily="18" charset="0"/>
                <a:cs typeface="Times New Roman" pitchFamily="18" charset="0"/>
              </a:rPr>
              <a:t>  </a:t>
            </a:r>
            <a:r>
              <a:rPr lang="en-US" sz="2800" b="0" dirty="0">
                <a:latin typeface="Times New Roman" pitchFamily="18" charset="0"/>
                <a:cs typeface="Times New Roman" pitchFamily="18" charset="0"/>
              </a:rPr>
              <a:t> Therefore, abstaining from Haram considered as obedience to the legislator and get a reward, on the contrary being not abstaining from Haram its committer considered as a sinner.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81000" y="-24"/>
            <a:ext cx="8191500" cy="2032000"/>
          </a:xfrm>
          <a:prstGeom prst="rect">
            <a:avLst/>
          </a:prstGeom>
          <a:noFill/>
          <a:ln w="9525">
            <a:noFill/>
            <a:miter lim="800000"/>
            <a:headEnd/>
            <a:tailEnd/>
          </a:ln>
        </p:spPr>
        <p:txBody>
          <a:bodyPr>
            <a:spAutoFit/>
          </a:bodyPr>
          <a:lstStyle/>
          <a:p>
            <a:pPr algn="just" rtl="1">
              <a:lnSpc>
                <a:spcPct val="150000"/>
              </a:lnSpc>
              <a:spcBef>
                <a:spcPts val="600"/>
              </a:spcBef>
            </a:pPr>
            <a:r>
              <a:rPr lang="ar-KW" sz="2800">
                <a:latin typeface="Simplified Arabic" pitchFamily="18" charset="-78"/>
                <a:cs typeface="Simplified Arabic" pitchFamily="18" charset="-78"/>
              </a:rPr>
              <a:t>وهو </a:t>
            </a:r>
            <a:r>
              <a:rPr lang="ar-SA" sz="2800">
                <a:latin typeface="Simplified Arabic" pitchFamily="18" charset="-78"/>
                <a:cs typeface="Simplified Arabic" pitchFamily="18" charset="-78"/>
              </a:rPr>
              <a:t>عكس </a:t>
            </a:r>
            <a:r>
              <a:rPr lang="ar-SA" sz="2800" u="sng">
                <a:latin typeface="Simplified Arabic" pitchFamily="18" charset="-78"/>
                <a:cs typeface="Simplified Arabic" pitchFamily="18" charset="-78"/>
              </a:rPr>
              <a:t>الحلال</a:t>
            </a:r>
            <a:r>
              <a:rPr lang="ar-SA" sz="2800">
                <a:latin typeface="Simplified Arabic" pitchFamily="18" charset="-78"/>
                <a:cs typeface="Simplified Arabic" pitchFamily="18" charset="-78"/>
              </a:rPr>
              <a:t> وهو أيضاً مصطلح ديني إسلامي يقصد به الأمر الذي نهى الشارع عن فعله نهياً جازماً، بحيث يتعرض من خالف النهي لعقوبة الله في الآخرة، وقد يتعرض لعقوبة شرعية في الدنيا أيضاً. </a:t>
            </a:r>
            <a:endParaRPr lang="en-US" sz="2800">
              <a:latin typeface="Simplified Arabic" pitchFamily="18" charset="-78"/>
              <a:cs typeface="Simplified Arabic" pitchFamily="18" charset="-78"/>
            </a:endParaRPr>
          </a:p>
        </p:txBody>
      </p:sp>
      <p:sp>
        <p:nvSpPr>
          <p:cNvPr id="7" name="Rectangle 3"/>
          <p:cNvSpPr>
            <a:spLocks noChangeArrowheads="1"/>
          </p:cNvSpPr>
          <p:nvPr/>
        </p:nvSpPr>
        <p:spPr bwMode="auto">
          <a:xfrm>
            <a:off x="571500" y="2362176"/>
            <a:ext cx="8001000" cy="3970338"/>
          </a:xfrm>
          <a:prstGeom prst="rect">
            <a:avLst/>
          </a:prstGeom>
          <a:solidFill>
            <a:schemeClr val="bg1">
              <a:lumMod val="95000"/>
            </a:schemeClr>
          </a:solidFill>
          <a:ln>
            <a:noFill/>
          </a:ln>
        </p:spPr>
        <p:txBody>
          <a:bodyPr>
            <a:spAutoFit/>
          </a:bodyPr>
          <a:lstStyle/>
          <a:p>
            <a:pPr marL="457200" indent="-457200" algn="just">
              <a:lnSpc>
                <a:spcPct val="150000"/>
              </a:lnSpc>
              <a:spcBef>
                <a:spcPts val="600"/>
              </a:spcBef>
              <a:buFont typeface="Arial" pitchFamily="34" charset="0"/>
              <a:buChar char="•"/>
              <a:defRPr/>
            </a:pPr>
            <a:r>
              <a:rPr lang="en-US" sz="2800" b="0" dirty="0">
                <a:latin typeface="Times New Roman" pitchFamily="18" charset="0"/>
                <a:cs typeface="Times New Roman" pitchFamily="18" charset="0"/>
              </a:rPr>
              <a:t>Haram is just the opposite of Halal which is also an Islamic religious term that means the command that the Legislator has forbade firmly. </a:t>
            </a:r>
          </a:p>
          <a:p>
            <a:pPr marL="457200" indent="-457200" algn="just">
              <a:lnSpc>
                <a:spcPct val="150000"/>
              </a:lnSpc>
              <a:spcBef>
                <a:spcPts val="600"/>
              </a:spcBef>
              <a:buFont typeface="Arial" pitchFamily="34" charset="0"/>
              <a:buChar char="•"/>
              <a:defRPr/>
            </a:pPr>
            <a:r>
              <a:rPr lang="en-US" sz="2800" b="0" dirty="0">
                <a:latin typeface="Times New Roman" pitchFamily="18" charset="0"/>
                <a:cs typeface="Times New Roman" pitchFamily="18" charset="0"/>
              </a:rPr>
              <a:t>So that whoever violates the prohibition may get punishment in the afterlife, and may exposed to a punishment during his life as well.</a:t>
            </a:r>
            <a:endParaRPr lang="ar-KW"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71500" y="38100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المكـروه:</a:t>
            </a:r>
            <a:endParaRPr lang="en-US" sz="2800">
              <a:solidFill>
                <a:schemeClr val="bg1"/>
              </a:solidFill>
              <a:latin typeface="Simplified Arabic" pitchFamily="18" charset="-78"/>
              <a:cs typeface="Simplified Arabic" pitchFamily="18" charset="-78"/>
            </a:endParaRPr>
          </a:p>
        </p:txBody>
      </p:sp>
      <p:sp>
        <p:nvSpPr>
          <p:cNvPr id="20483" name="Rectangle 3"/>
          <p:cNvSpPr>
            <a:spLocks noChangeArrowheads="1"/>
          </p:cNvSpPr>
          <p:nvPr/>
        </p:nvSpPr>
        <p:spPr bwMode="auto">
          <a:xfrm>
            <a:off x="571500" y="3048000"/>
            <a:ext cx="80010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Disapproved (Makrooh)</a:t>
            </a:r>
          </a:p>
        </p:txBody>
      </p:sp>
      <p:sp>
        <p:nvSpPr>
          <p:cNvPr id="20484" name="Rectangle 3"/>
          <p:cNvSpPr>
            <a:spLocks noChangeArrowheads="1"/>
          </p:cNvSpPr>
          <p:nvPr/>
        </p:nvSpPr>
        <p:spPr bwMode="auto">
          <a:xfrm>
            <a:off x="571500" y="990600"/>
            <a:ext cx="80010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ما طلب الشارع تركه من المكلف لا على وجه الحتم والإلزام؛ بمعنى ما كان تركه أولى من فعله.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571500" y="3706813"/>
            <a:ext cx="80010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 Every act which the Legislator has asked the legally competent person </a:t>
            </a:r>
            <a:r>
              <a:rPr lang="ar-KW" sz="2800" b="0" dirty="0">
                <a:latin typeface="Times New Roman" pitchFamily="18" charset="0"/>
                <a:cs typeface="Times New Roman" pitchFamily="18" charset="0"/>
              </a:rPr>
              <a:t>المكلف</a:t>
            </a:r>
            <a:r>
              <a:rPr lang="en-US" sz="2800" b="0" dirty="0">
                <a:latin typeface="Times New Roman" pitchFamily="18" charset="0"/>
                <a:cs typeface="Times New Roman" pitchFamily="18" charset="0"/>
              </a:rPr>
              <a:t> to abandon, but not on decreeing </a:t>
            </a:r>
            <a:r>
              <a:rPr lang="ar-KW" sz="2800" b="0" dirty="0">
                <a:latin typeface="Times New Roman" pitchFamily="18" charset="0"/>
                <a:cs typeface="Times New Roman" pitchFamily="18" charset="0"/>
              </a:rPr>
              <a:t>الحتم </a:t>
            </a:r>
            <a:r>
              <a:rPr lang="en-US" sz="2800" b="0" dirty="0">
                <a:latin typeface="Times New Roman" pitchFamily="18" charset="0"/>
                <a:cs typeface="Times New Roman" pitchFamily="18" charset="0"/>
              </a:rPr>
              <a:t> and commissioning </a:t>
            </a:r>
            <a:r>
              <a:rPr lang="ar-KW" sz="2800" b="0" dirty="0">
                <a:latin typeface="Times New Roman" pitchFamily="18" charset="0"/>
                <a:cs typeface="Times New Roman" pitchFamily="18" charset="0"/>
              </a:rPr>
              <a:t>الإلزام</a:t>
            </a:r>
            <a:r>
              <a:rPr lang="en-US" sz="2800" b="0" dirty="0">
                <a:latin typeface="Times New Roman" pitchFamily="18" charset="0"/>
                <a:cs typeface="Times New Roman" pitchFamily="18" charset="0"/>
              </a:rPr>
              <a:t> basis.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81000" y="304800"/>
            <a:ext cx="8191500" cy="846138"/>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وهو ما يمدح تاركه ولا يذم فاعله، وقد يستحق اللوم.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571500" y="2667000"/>
            <a:ext cx="80010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It is the act which its abandoner is praise but its doer is not dispraised or disparaged </a:t>
            </a:r>
            <a:r>
              <a:rPr lang="ar-KW" sz="2800" b="0" dirty="0">
                <a:latin typeface="Times New Roman" pitchFamily="18" charset="0"/>
                <a:cs typeface="Times New Roman" pitchFamily="18" charset="0"/>
              </a:rPr>
              <a:t>الإستخفاف </a:t>
            </a:r>
            <a:r>
              <a:rPr lang="en-US" sz="2800" b="0" dirty="0">
                <a:latin typeface="Times New Roman" pitchFamily="18" charset="0"/>
                <a:cs typeface="Times New Roman" pitchFamily="18" charset="0"/>
              </a:rPr>
              <a:t>and he may deserve to be blamed.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04800" y="6319838"/>
            <a:ext cx="8610600" cy="461962"/>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hlinkClick r:id="rId2"/>
              </a:rPr>
              <a:t>https://azkahalal.files.wordpress.com/2013/01/manual-guidelines-for-halal-industry-and-services-2013-arabic.pdf</a:t>
            </a:r>
            <a:endParaRPr lang="en-US" sz="1200">
              <a:latin typeface="Times New Roman" pitchFamily="18" charset="0"/>
              <a:cs typeface="Times New Roman" pitchFamily="18" charset="0"/>
            </a:endParaRPr>
          </a:p>
          <a:p>
            <a:r>
              <a:rPr lang="en-US" sz="1200">
                <a:latin typeface="Times New Roman" pitchFamily="18" charset="0"/>
                <a:cs typeface="Times New Roman" pitchFamily="18" charset="0"/>
                <a:hlinkClick r:id="rId3"/>
              </a:rPr>
              <a:t>https://azkahalal.files.wordpress.com/2013/01/manual-guidelines-for-halal-industry-and-services-english-2013.pdf</a:t>
            </a:r>
            <a:r>
              <a:rPr lang="en-US" sz="1200">
                <a:latin typeface="Times New Roman" pitchFamily="18" charset="0"/>
                <a:cs typeface="Times New Roman" pitchFamily="18" charset="0"/>
              </a:rPr>
              <a:t>  </a:t>
            </a:r>
            <a:endParaRPr lang="ar-KW" sz="1200">
              <a:latin typeface="Times New Roman" pitchFamily="18" charset="0"/>
              <a:cs typeface="Times New Roman" pitchFamily="18" charset="0"/>
            </a:endParaRPr>
          </a:p>
        </p:txBody>
      </p:sp>
      <p:sp>
        <p:nvSpPr>
          <p:cNvPr id="3075" name="Title 1"/>
          <p:cNvSpPr txBox="1">
            <a:spLocks/>
          </p:cNvSpPr>
          <p:nvPr/>
        </p:nvSpPr>
        <p:spPr bwMode="auto">
          <a:xfrm>
            <a:off x="685800" y="914400"/>
            <a:ext cx="7772400" cy="1981200"/>
          </a:xfrm>
          <a:prstGeom prst="rect">
            <a:avLst/>
          </a:prstGeom>
          <a:solidFill>
            <a:srgbClr val="002060"/>
          </a:solidFill>
          <a:ln w="9525">
            <a:noFill/>
            <a:miter lim="800000"/>
            <a:headEnd/>
            <a:tailEnd/>
          </a:ln>
        </p:spPr>
        <p:txBody>
          <a:bodyPr/>
          <a:lstStyle/>
          <a:p>
            <a:pPr algn="ctr" eaLnBrk="0" hangingPunct="0">
              <a:lnSpc>
                <a:spcPct val="250000"/>
              </a:lnSpc>
            </a:pPr>
            <a:r>
              <a:rPr lang="en-US" sz="2800" dirty="0">
                <a:solidFill>
                  <a:schemeClr val="bg1"/>
                </a:solidFill>
                <a:latin typeface="Calibri" pitchFamily="34" charset="0"/>
              </a:rPr>
              <a:t>Manual Guidelines for </a:t>
            </a:r>
            <a:r>
              <a:rPr lang="en-US" sz="2800" dirty="0" err="1">
                <a:solidFill>
                  <a:schemeClr val="bg1"/>
                </a:solidFill>
                <a:latin typeface="Calibri" pitchFamily="34" charset="0"/>
              </a:rPr>
              <a:t>Halal</a:t>
            </a:r>
            <a:r>
              <a:rPr lang="en-US" sz="2800" dirty="0">
                <a:solidFill>
                  <a:schemeClr val="bg1"/>
                </a:solidFill>
                <a:latin typeface="Calibri" pitchFamily="34" charset="0"/>
              </a:rPr>
              <a:t> Industry and Services </a:t>
            </a:r>
          </a:p>
        </p:txBody>
      </p:sp>
      <p:sp>
        <p:nvSpPr>
          <p:cNvPr id="4" name="Title 1"/>
          <p:cNvSpPr txBox="1">
            <a:spLocks/>
          </p:cNvSpPr>
          <p:nvPr/>
        </p:nvSpPr>
        <p:spPr bwMode="auto">
          <a:xfrm>
            <a:off x="728690" y="3500438"/>
            <a:ext cx="7772400" cy="1981200"/>
          </a:xfrm>
          <a:prstGeom prst="rect">
            <a:avLst/>
          </a:prstGeom>
          <a:solidFill>
            <a:srgbClr val="002060"/>
          </a:solidFill>
          <a:ln w="9525">
            <a:noFill/>
            <a:miter lim="800000"/>
            <a:headEnd/>
            <a:tailEnd/>
          </a:ln>
        </p:spPr>
        <p:txBody>
          <a:bodyPr/>
          <a:lstStyle/>
          <a:p>
            <a:pPr algn="ctr" eaLnBrk="0" hangingPunct="0">
              <a:lnSpc>
                <a:spcPct val="250000"/>
              </a:lnSpc>
            </a:pPr>
            <a:r>
              <a:rPr lang="ar-EG" sz="4400" dirty="0">
                <a:solidFill>
                  <a:schemeClr val="bg1"/>
                </a:solidFill>
                <a:latin typeface="Simplified Arabic" pitchFamily="18" charset="-78"/>
                <a:cs typeface="Simplified Arabic" pitchFamily="18" charset="-78"/>
              </a:rPr>
              <a:t>الدليل الإرشادي لصناعة وخدمات الحلال </a:t>
            </a:r>
            <a:endParaRPr lang="en-US" sz="4400" dirty="0">
              <a:solidFill>
                <a:schemeClr val="bg1"/>
              </a:solidFill>
              <a:latin typeface="Simplified Arabic" pitchFamily="18" charset="-78"/>
              <a:cs typeface="Simplified Arabic"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81000" y="-24"/>
            <a:ext cx="8191500" cy="2570163"/>
          </a:xfrm>
          <a:prstGeom prst="rect">
            <a:avLst/>
          </a:prstGeom>
          <a:noFill/>
          <a:ln w="9525">
            <a:noFill/>
            <a:miter lim="800000"/>
            <a:headEnd/>
            <a:tailEnd/>
          </a:ln>
        </p:spPr>
        <p:txBody>
          <a:bodyPr>
            <a:spAutoFit/>
          </a:bodyPr>
          <a:lstStyle/>
          <a:p>
            <a:pPr algn="just" rtl="1">
              <a:lnSpc>
                <a:spcPct val="200000"/>
              </a:lnSpc>
            </a:pPr>
            <a:r>
              <a:rPr lang="ar-SA" sz="2800">
                <a:latin typeface="Simplified Arabic" pitchFamily="18" charset="-78"/>
                <a:cs typeface="Simplified Arabic" pitchFamily="18" charset="-78"/>
              </a:rPr>
              <a:t>و</a:t>
            </a:r>
            <a:r>
              <a:rPr lang="ar-KW" sz="2800">
                <a:latin typeface="Simplified Arabic" pitchFamily="18" charset="-78"/>
                <a:cs typeface="Simplified Arabic" pitchFamily="18" charset="-78"/>
              </a:rPr>
              <a:t>المكروه</a:t>
            </a:r>
            <a:r>
              <a:rPr lang="ar-SA" sz="2800">
                <a:latin typeface="Simplified Arabic" pitchFamily="18" charset="-78"/>
                <a:cs typeface="Simplified Arabic" pitchFamily="18" charset="-78"/>
              </a:rPr>
              <a:t> أقل من الحرام في رتبته، وليس على مرتكبه عقوبة كعقوبة الحرام، غير أن التمادي فيه والاستهتار به من شأنه أن </a:t>
            </a:r>
            <a:r>
              <a:rPr lang="ar-KW" sz="2800">
                <a:latin typeface="Simplified Arabic" pitchFamily="18" charset="-78"/>
                <a:cs typeface="Simplified Arabic" pitchFamily="18" charset="-78"/>
              </a:rPr>
              <a:t>ي</a:t>
            </a:r>
            <a:r>
              <a:rPr lang="ar-SA" sz="2800">
                <a:latin typeface="Simplified Arabic" pitchFamily="18" charset="-78"/>
                <a:cs typeface="Simplified Arabic" pitchFamily="18" charset="-78"/>
              </a:rPr>
              <a:t>جريء صاحبه على الحرام.</a:t>
            </a:r>
            <a:endParaRPr lang="en-US" sz="2800">
              <a:latin typeface="Simplified Arabic" pitchFamily="18" charset="-78"/>
              <a:cs typeface="Simplified Arabic" pitchFamily="18" charset="-78"/>
            </a:endParaRPr>
          </a:p>
        </p:txBody>
      </p:sp>
      <p:sp>
        <p:nvSpPr>
          <p:cNvPr id="6" name="Rectangle 3"/>
          <p:cNvSpPr>
            <a:spLocks noChangeArrowheads="1"/>
          </p:cNvSpPr>
          <p:nvPr/>
        </p:nvSpPr>
        <p:spPr bwMode="auto">
          <a:xfrm>
            <a:off x="571500" y="2863826"/>
            <a:ext cx="8001000" cy="3408363"/>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Makrooh is less than Haram in rank, the perpetrator </a:t>
            </a:r>
            <a:r>
              <a:rPr lang="ar-KW" sz="2800" b="0" dirty="0">
                <a:latin typeface="Times New Roman" pitchFamily="18" charset="0"/>
                <a:cs typeface="Times New Roman" pitchFamily="18" charset="0"/>
              </a:rPr>
              <a:t>مرتكب </a:t>
            </a:r>
            <a:r>
              <a:rPr lang="en-US" sz="2800" b="0" dirty="0">
                <a:latin typeface="Times New Roman" pitchFamily="18" charset="0"/>
                <a:cs typeface="Times New Roman" pitchFamily="18" charset="0"/>
              </a:rPr>
              <a:t> will not be getting a penalty like the penalty of doing Haram, however, the persistent in disregarding  it would encourage the doer to commits Haram.</a:t>
            </a:r>
            <a:endParaRPr lang="ar-KW"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71500" y="38100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الشبهات (المشتبهات): </a:t>
            </a:r>
            <a:endParaRPr lang="ar-KW" sz="2800">
              <a:solidFill>
                <a:schemeClr val="bg1"/>
              </a:solidFill>
              <a:latin typeface="Simplified Arabic" pitchFamily="18" charset="-78"/>
              <a:cs typeface="Simplified Arabic" pitchFamily="18" charset="-78"/>
            </a:endParaRPr>
          </a:p>
        </p:txBody>
      </p:sp>
      <p:sp>
        <p:nvSpPr>
          <p:cNvPr id="23555" name="Rectangle 3"/>
          <p:cNvSpPr>
            <a:spLocks noChangeArrowheads="1"/>
          </p:cNvSpPr>
          <p:nvPr/>
        </p:nvSpPr>
        <p:spPr bwMode="auto">
          <a:xfrm>
            <a:off x="571500" y="3048000"/>
            <a:ext cx="80010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The Suspicions (Mashbooh)</a:t>
            </a:r>
            <a:endParaRPr lang="ar-KW" sz="3200">
              <a:solidFill>
                <a:schemeClr val="bg1"/>
              </a:solidFill>
              <a:latin typeface="Times New Roman" pitchFamily="18" charset="0"/>
              <a:cs typeface="Times New Roman" pitchFamily="18" charset="0"/>
            </a:endParaRPr>
          </a:p>
        </p:txBody>
      </p:sp>
      <p:sp>
        <p:nvSpPr>
          <p:cNvPr id="23556" name="Rectangle 3"/>
          <p:cNvSpPr>
            <a:spLocks noChangeArrowheads="1"/>
          </p:cNvSpPr>
          <p:nvPr/>
        </p:nvSpPr>
        <p:spPr bwMode="auto">
          <a:xfrm>
            <a:off x="571500" y="990600"/>
            <a:ext cx="80010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والشبهة اصطلاحا هي: ما لم يتيقن كونه حراما أو حلالا. أو ما جهل تحليله على الحقيقة وتحريمه على الحقيقة.</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571500" y="3706813"/>
            <a:ext cx="80010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What is not for certain of being Haram or Halal, or what a person fails to know the truth on whether it is lawful or unlawful.</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81000" y="-24"/>
            <a:ext cx="8191500" cy="2570163"/>
          </a:xfrm>
          <a:prstGeom prst="rect">
            <a:avLst/>
          </a:prstGeom>
          <a:noFill/>
          <a:ln w="9525">
            <a:noFill/>
            <a:miter lim="800000"/>
            <a:headEnd/>
            <a:tailEnd/>
          </a:ln>
        </p:spPr>
        <p:txBody>
          <a:bodyPr>
            <a:spAutoFit/>
          </a:bodyPr>
          <a:lstStyle/>
          <a:p>
            <a:pPr algn="just" rtl="1">
              <a:lnSpc>
                <a:spcPct val="200000"/>
              </a:lnSpc>
            </a:pPr>
            <a:r>
              <a:rPr lang="ar-SA" sz="2800">
                <a:latin typeface="Simplified Arabic" pitchFamily="18" charset="-78"/>
                <a:cs typeface="Simplified Arabic" pitchFamily="18" charset="-78"/>
              </a:rPr>
              <a:t>و</a:t>
            </a:r>
            <a:r>
              <a:rPr lang="ar-KW" sz="2800">
                <a:latin typeface="Simplified Arabic" pitchFamily="18" charset="-78"/>
                <a:cs typeface="Simplified Arabic" pitchFamily="18" charset="-78"/>
              </a:rPr>
              <a:t>هي ما </a:t>
            </a:r>
            <a:r>
              <a:rPr lang="ar-SA" sz="2800">
                <a:latin typeface="Simplified Arabic" pitchFamily="18" charset="-78"/>
                <a:cs typeface="Simplified Arabic" pitchFamily="18" charset="-78"/>
              </a:rPr>
              <a:t>يلزم توافر </a:t>
            </a:r>
            <a:r>
              <a:rPr lang="ar-KW" sz="2800">
                <a:latin typeface="Simplified Arabic" pitchFamily="18" charset="-78"/>
                <a:cs typeface="Simplified Arabic" pitchFamily="18" charset="-78"/>
              </a:rPr>
              <a:t>في </a:t>
            </a:r>
            <a:r>
              <a:rPr lang="ar-SA" sz="2800">
                <a:latin typeface="Simplified Arabic" pitchFamily="18" charset="-78"/>
                <a:cs typeface="Simplified Arabic" pitchFamily="18" charset="-78"/>
              </a:rPr>
              <a:t>بعض الأشياء غير </a:t>
            </a:r>
            <a:r>
              <a:rPr lang="ar-KW" sz="2800">
                <a:latin typeface="Simplified Arabic" pitchFamily="18" charset="-78"/>
                <a:cs typeface="Simplified Arabic" pitchFamily="18" charset="-78"/>
              </a:rPr>
              <a:t>ال</a:t>
            </a:r>
            <a:r>
              <a:rPr lang="ar-SA" sz="2800">
                <a:latin typeface="Simplified Arabic" pitchFamily="18" charset="-78"/>
                <a:cs typeface="Simplified Arabic" pitchFamily="18" charset="-78"/>
              </a:rPr>
              <a:t>واضحة، و</a:t>
            </a:r>
            <a:r>
              <a:rPr lang="ar-KW" sz="2800">
                <a:latin typeface="Simplified Arabic" pitchFamily="18" charset="-78"/>
                <a:cs typeface="Simplified Arabic" pitchFamily="18" charset="-78"/>
              </a:rPr>
              <a:t>التي </a:t>
            </a:r>
            <a:r>
              <a:rPr lang="ar-SA" sz="2800">
                <a:latin typeface="Simplified Arabic" pitchFamily="18" charset="-78"/>
                <a:cs typeface="Simplified Arabic" pitchFamily="18" charset="-78"/>
              </a:rPr>
              <a:t>تعد موضع الشك أو </a:t>
            </a:r>
            <a:r>
              <a:rPr lang="ar-SA" sz="2800" u="sng">
                <a:latin typeface="Simplified Arabic" pitchFamily="18" charset="-78"/>
                <a:cs typeface="Simplified Arabic" pitchFamily="18" charset="-78"/>
              </a:rPr>
              <a:t>الشبهة</a:t>
            </a:r>
            <a:r>
              <a:rPr lang="ar-SA" sz="2800">
                <a:latin typeface="Simplified Arabic" pitchFamily="18" charset="-78"/>
                <a:cs typeface="Simplified Arabic" pitchFamily="18" charset="-78"/>
              </a:rPr>
              <a:t>، مزيد من المعلومات لتصنيفها بين الحل والحرمة، وغالبا ما يشار إلى هذه الأمور على أنها مشبوهة، أي مشكوكة.</a:t>
            </a:r>
            <a:endParaRPr lang="ar-KW" sz="2800">
              <a:latin typeface="Simplified Arabic" pitchFamily="18" charset="-78"/>
              <a:cs typeface="Simplified Arabic" pitchFamily="18" charset="-78"/>
            </a:endParaRPr>
          </a:p>
        </p:txBody>
      </p:sp>
      <p:sp>
        <p:nvSpPr>
          <p:cNvPr id="5" name="Rectangle 3"/>
          <p:cNvSpPr>
            <a:spLocks noChangeArrowheads="1"/>
          </p:cNvSpPr>
          <p:nvPr/>
        </p:nvSpPr>
        <p:spPr bwMode="auto">
          <a:xfrm>
            <a:off x="571500" y="2863826"/>
            <a:ext cx="8001000" cy="3408363"/>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It is a situation where it require more information on things that are not clear, and that it is considered as doubt or suspect to classify it as Halal or Haram. And often these things are referred to as doubt or suspect .</a:t>
            </a:r>
            <a:endParaRPr lang="ar-KW"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81000" y="-24"/>
            <a:ext cx="8191500" cy="2570163"/>
          </a:xfrm>
          <a:prstGeom prst="rect">
            <a:avLst/>
          </a:prstGeom>
          <a:noFill/>
          <a:ln w="9525">
            <a:noFill/>
            <a:miter lim="800000"/>
            <a:headEnd/>
            <a:tailEnd/>
          </a:ln>
        </p:spPr>
        <p:txBody>
          <a:bodyPr>
            <a:spAutoFit/>
          </a:bodyPr>
          <a:lstStyle/>
          <a:p>
            <a:pPr algn="just" rtl="1">
              <a:lnSpc>
                <a:spcPct val="200000"/>
              </a:lnSpc>
            </a:pPr>
            <a:r>
              <a:rPr lang="ar-SA" sz="2800">
                <a:latin typeface="Simplified Arabic" pitchFamily="18" charset="-78"/>
                <a:cs typeface="Simplified Arabic" pitchFamily="18" charset="-78"/>
              </a:rPr>
              <a:t>والمراد بالشبهات أن يتردّد الأمر بين التحليل والتحريم.</a:t>
            </a:r>
            <a:r>
              <a:rPr lang="en-US" sz="2800">
                <a:latin typeface="Simplified Arabic" pitchFamily="18" charset="-78"/>
                <a:cs typeface="Simplified Arabic" pitchFamily="18" charset="-78"/>
              </a:rPr>
              <a:t> </a:t>
            </a:r>
            <a:r>
              <a:rPr lang="ar-EG" sz="2800">
                <a:latin typeface="Simplified Arabic" pitchFamily="18" charset="-78"/>
                <a:cs typeface="Simplified Arabic" pitchFamily="18" charset="-78"/>
              </a:rPr>
              <a:t>هو الأمر الذي يشك في كونه حلالاً أو حراماً على الحقيقة. فلا يعلم أهو من جنس الحلال أم من جنس الحرام.</a:t>
            </a:r>
            <a:endParaRPr lang="en-US" sz="2800">
              <a:latin typeface="Simplified Arabic" pitchFamily="18" charset="-78"/>
              <a:cs typeface="Simplified Arabic" pitchFamily="18" charset="-78"/>
            </a:endParaRPr>
          </a:p>
        </p:txBody>
      </p:sp>
      <p:sp>
        <p:nvSpPr>
          <p:cNvPr id="7" name="Rectangle 3"/>
          <p:cNvSpPr>
            <a:spLocks noChangeArrowheads="1"/>
          </p:cNvSpPr>
          <p:nvPr/>
        </p:nvSpPr>
        <p:spPr bwMode="auto">
          <a:xfrm>
            <a:off x="571500" y="2863826"/>
            <a:ext cx="8001000" cy="3246438"/>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What is meant by Mashbooh is that the religious verdict goes back and forth between Halal and Haram. A situation that is in doubt or suspect. It is an knowledge is not available on such a situation is it from Halal family or from the Haram family. </a:t>
            </a:r>
            <a:endParaRPr lang="ar-KW"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571500" y="142852"/>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النجس:</a:t>
            </a:r>
            <a:endParaRPr lang="en-US" sz="2800">
              <a:solidFill>
                <a:schemeClr val="bg1"/>
              </a:solidFill>
              <a:latin typeface="Simplified Arabic" pitchFamily="18" charset="-78"/>
              <a:cs typeface="Simplified Arabic" pitchFamily="18" charset="-78"/>
            </a:endParaRPr>
          </a:p>
        </p:txBody>
      </p:sp>
      <p:sp>
        <p:nvSpPr>
          <p:cNvPr id="26627" name="Rectangle 3"/>
          <p:cNvSpPr>
            <a:spLocks noChangeArrowheads="1"/>
          </p:cNvSpPr>
          <p:nvPr/>
        </p:nvSpPr>
        <p:spPr bwMode="auto">
          <a:xfrm>
            <a:off x="571500" y="2505052"/>
            <a:ext cx="80010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Najis</a:t>
            </a:r>
            <a:endParaRPr lang="ar-KW" sz="3200">
              <a:solidFill>
                <a:schemeClr val="bg1"/>
              </a:solidFill>
              <a:latin typeface="Times New Roman" pitchFamily="18" charset="0"/>
              <a:cs typeface="Times New Roman" pitchFamily="18" charset="0"/>
            </a:endParaRPr>
          </a:p>
        </p:txBody>
      </p:sp>
      <p:sp>
        <p:nvSpPr>
          <p:cNvPr id="26628" name="Rectangle 3"/>
          <p:cNvSpPr>
            <a:spLocks noChangeArrowheads="1"/>
          </p:cNvSpPr>
          <p:nvPr/>
        </p:nvSpPr>
        <p:spPr bwMode="auto">
          <a:xfrm>
            <a:off x="571500" y="752452"/>
            <a:ext cx="8001000" cy="1754188"/>
          </a:xfrm>
          <a:prstGeom prst="rect">
            <a:avLst/>
          </a:prstGeom>
          <a:noFill/>
          <a:ln w="9525">
            <a:noFill/>
            <a:miter lim="800000"/>
            <a:headEnd/>
            <a:tailEnd/>
          </a:ln>
        </p:spPr>
        <p:txBody>
          <a:bodyPr>
            <a:spAutoFit/>
          </a:bodyPr>
          <a:lstStyle/>
          <a:p>
            <a:pPr algn="just" rtl="1">
              <a:lnSpc>
                <a:spcPct val="150000"/>
              </a:lnSpc>
              <a:spcBef>
                <a:spcPts val="600"/>
              </a:spcBef>
            </a:pPr>
            <a:r>
              <a:rPr lang="ar-EG" sz="2400">
                <a:latin typeface="Simplified Arabic" pitchFamily="18" charset="-78"/>
                <a:cs typeface="Simplified Arabic" pitchFamily="18" charset="-78"/>
              </a:rPr>
              <a:t>النجس هو كل مستقذر شرعاً يمنع من صحة العبادة؛ كبعض المواد السائلة أو الصلبة الخارجة من أجسام البشر أو الحيوانات؛ مثل: البول، والقيء، والدم، والصديد، والمشيمة، والبراز.</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571500" y="3163865"/>
            <a:ext cx="8001000" cy="3246437"/>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Najis is everything which is contaminated, ritually unclean and prevents the rightness of validity of the worship. Like some liquid or solid materials that come out of the bodies of humans or animals; such as: urine, vomit, blood, pus, placenta and excrement.</a:t>
            </a:r>
            <a:endParaRPr lang="ar-KW" sz="2800" b="0" dirty="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571500" y="142852"/>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المتنجس: </a:t>
            </a:r>
            <a:endParaRPr lang="en-US" sz="2800">
              <a:solidFill>
                <a:schemeClr val="bg1"/>
              </a:solidFill>
              <a:latin typeface="Simplified Arabic" pitchFamily="18" charset="-78"/>
              <a:cs typeface="Simplified Arabic" pitchFamily="18" charset="-78"/>
            </a:endParaRPr>
          </a:p>
        </p:txBody>
      </p:sp>
      <p:sp>
        <p:nvSpPr>
          <p:cNvPr id="27651" name="Rectangle 3"/>
          <p:cNvSpPr>
            <a:spLocks noChangeArrowheads="1"/>
          </p:cNvSpPr>
          <p:nvPr/>
        </p:nvSpPr>
        <p:spPr bwMode="auto">
          <a:xfrm>
            <a:off x="571500" y="2352652"/>
            <a:ext cx="80010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Al-Mutanajis</a:t>
            </a:r>
          </a:p>
        </p:txBody>
      </p:sp>
      <p:sp>
        <p:nvSpPr>
          <p:cNvPr id="27652" name="Rectangle 3"/>
          <p:cNvSpPr>
            <a:spLocks noChangeArrowheads="1"/>
          </p:cNvSpPr>
          <p:nvPr/>
        </p:nvSpPr>
        <p:spPr bwMode="auto">
          <a:xfrm>
            <a:off x="571500" y="752452"/>
            <a:ext cx="80010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هو الطاهر الذي أصابته نجاسة أو خالطته نجاسة. ومنه:</a:t>
            </a:r>
            <a:r>
              <a:rPr lang="ar-KW" sz="2400">
                <a:latin typeface="Simplified Arabic" pitchFamily="18" charset="-78"/>
                <a:cs typeface="Simplified Arabic" pitchFamily="18" charset="-78"/>
              </a:rPr>
              <a:t> </a:t>
            </a:r>
            <a:r>
              <a:rPr lang="ar-EG" sz="2400">
                <a:latin typeface="Simplified Arabic" pitchFamily="18" charset="-78"/>
                <a:cs typeface="Simplified Arabic" pitchFamily="18" charset="-78"/>
              </a:rPr>
              <a:t>المنتجات الغذائية الحلال التي تلوثت بأشياء ليست حلالاً.</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571500" y="3011465"/>
            <a:ext cx="8001000" cy="3408362"/>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 pure (</a:t>
            </a:r>
            <a:r>
              <a:rPr lang="en-US" sz="2800" b="0" dirty="0" err="1">
                <a:latin typeface="Times New Roman" pitchFamily="18" charset="0"/>
                <a:cs typeface="Times New Roman" pitchFamily="18" charset="0"/>
              </a:rPr>
              <a:t>Tahir</a:t>
            </a:r>
            <a:r>
              <a:rPr lang="en-US" sz="2800" b="0" dirty="0">
                <a:latin typeface="Times New Roman" pitchFamily="18" charset="0"/>
                <a:cs typeface="Times New Roman" pitchFamily="18" charset="0"/>
              </a:rPr>
              <a:t>) which was hit by or associated with ritually unclean contaminant. This would include foodstuffs or food products that were contaminated with non-Halal items. </a:t>
            </a:r>
            <a:endParaRPr lang="ar-KW" sz="2800" b="0" dirty="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81000" y="-24"/>
            <a:ext cx="8191500" cy="2678113"/>
          </a:xfrm>
          <a:prstGeom prst="rect">
            <a:avLst/>
          </a:prstGeom>
          <a:noFill/>
          <a:ln w="9525">
            <a:noFill/>
            <a:miter lim="800000"/>
            <a:headEnd/>
            <a:tailEnd/>
          </a:ln>
        </p:spPr>
        <p:txBody>
          <a:bodyPr>
            <a:spAutoFit/>
          </a:bodyPr>
          <a:lstStyle/>
          <a:p>
            <a:pPr marL="457200" indent="-457200" algn="just" rtl="1">
              <a:lnSpc>
                <a:spcPct val="200000"/>
              </a:lnSpc>
              <a:buFont typeface="Arial" charset="0"/>
              <a:buChar char="•"/>
            </a:pPr>
            <a:r>
              <a:rPr lang="ar-KW" sz="2800">
                <a:solidFill>
                  <a:srgbClr val="FF0000"/>
                </a:solidFill>
                <a:latin typeface="Simplified Arabic" pitchFamily="18" charset="-78"/>
                <a:cs typeface="Simplified Arabic" pitchFamily="18" charset="-78"/>
              </a:rPr>
              <a:t>و</a:t>
            </a:r>
            <a:r>
              <a:rPr lang="ar-EG" sz="2800">
                <a:solidFill>
                  <a:srgbClr val="FF0000"/>
                </a:solidFill>
                <a:latin typeface="Simplified Arabic" pitchFamily="18" charset="-78"/>
                <a:cs typeface="Simplified Arabic" pitchFamily="18" charset="-78"/>
              </a:rPr>
              <a:t>النجس </a:t>
            </a:r>
            <a:r>
              <a:rPr lang="ar-EG" sz="2800">
                <a:latin typeface="Simplified Arabic" pitchFamily="18" charset="-78"/>
                <a:cs typeface="Simplified Arabic" pitchFamily="18" charset="-78"/>
              </a:rPr>
              <a:t>هو الذي نجاسته نجاسة عينية كشحم الميتة</a:t>
            </a:r>
            <a:r>
              <a:rPr lang="ar-KW" sz="2800">
                <a:latin typeface="Simplified Arabic" pitchFamily="18" charset="-78"/>
                <a:cs typeface="Simplified Arabic" pitchFamily="18" charset="-78"/>
              </a:rPr>
              <a:t>.</a:t>
            </a:r>
          </a:p>
          <a:p>
            <a:pPr marL="457200" indent="-457200" algn="just" rtl="1">
              <a:lnSpc>
                <a:spcPct val="200000"/>
              </a:lnSpc>
              <a:buFont typeface="Arial" charset="0"/>
              <a:buChar char="•"/>
            </a:pPr>
            <a:r>
              <a:rPr lang="ar-EG" sz="2800">
                <a:solidFill>
                  <a:srgbClr val="FF0000"/>
                </a:solidFill>
                <a:latin typeface="Simplified Arabic" pitchFamily="18" charset="-78"/>
                <a:cs typeface="Simplified Arabic" pitchFamily="18" charset="-78"/>
              </a:rPr>
              <a:t>المتنجس: </a:t>
            </a:r>
            <a:r>
              <a:rPr lang="ar-EG" sz="2800">
                <a:latin typeface="Simplified Arabic" pitchFamily="18" charset="-78"/>
                <a:cs typeface="Simplified Arabic" pitchFamily="18" charset="-78"/>
              </a:rPr>
              <a:t>هو الذي طرأ عليه نجاسة بعد ما كان طاهراً</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إذاً هو طاهر في الأصل لكن طرأت عليه نجاسة.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666976"/>
            <a:ext cx="8191500" cy="3940175"/>
          </a:xfrm>
          <a:prstGeom prst="rect">
            <a:avLst/>
          </a:prstGeom>
          <a:solidFill>
            <a:schemeClr val="bg1">
              <a:lumMod val="95000"/>
            </a:schemeClr>
          </a:solidFill>
          <a:ln>
            <a:noFill/>
          </a:ln>
        </p:spPr>
        <p:txBody>
          <a:bodyPr>
            <a:spAutoFit/>
          </a:bodyPr>
          <a:lstStyle/>
          <a:p>
            <a:pPr marL="457200" indent="-457200" algn="just">
              <a:lnSpc>
                <a:spcPct val="200000"/>
              </a:lnSpc>
              <a:buFont typeface="Arial" pitchFamily="34" charset="0"/>
              <a:buChar char="•"/>
              <a:defRPr/>
            </a:pPr>
            <a:r>
              <a:rPr lang="en-US" sz="2500" dirty="0">
                <a:solidFill>
                  <a:srgbClr val="FF0000"/>
                </a:solidFill>
                <a:latin typeface="Times New Roman" pitchFamily="18" charset="0"/>
                <a:cs typeface="Times New Roman" pitchFamily="18" charset="0"/>
              </a:rPr>
              <a:t>Najis:</a:t>
            </a:r>
            <a:r>
              <a:rPr lang="en-US" sz="2500" b="0" dirty="0">
                <a:latin typeface="Times New Roman" pitchFamily="18" charset="0"/>
                <a:cs typeface="Times New Roman" pitchFamily="18" charset="0"/>
              </a:rPr>
              <a:t> The object that has got Najasa (ritually unclean contaminant) such as fat of dead meat.</a:t>
            </a:r>
            <a:endParaRPr lang="ar-KW" sz="2500" b="0" dirty="0">
              <a:latin typeface="Times New Roman" pitchFamily="18" charset="0"/>
              <a:cs typeface="Times New Roman" pitchFamily="18" charset="0"/>
            </a:endParaRPr>
          </a:p>
          <a:p>
            <a:pPr marL="457200" indent="-457200" algn="just">
              <a:lnSpc>
                <a:spcPct val="200000"/>
              </a:lnSpc>
              <a:buFont typeface="Arial" pitchFamily="34" charset="0"/>
              <a:buChar char="•"/>
              <a:defRPr/>
            </a:pPr>
            <a:r>
              <a:rPr lang="en-US" sz="2500" dirty="0">
                <a:solidFill>
                  <a:srgbClr val="FF0000"/>
                </a:solidFill>
                <a:latin typeface="Times New Roman" pitchFamily="18" charset="0"/>
                <a:cs typeface="Times New Roman" pitchFamily="18" charset="0"/>
              </a:rPr>
              <a:t>Mutanajis:</a:t>
            </a:r>
            <a:r>
              <a:rPr lang="en-US" sz="2500" b="0" dirty="0">
                <a:latin typeface="Times New Roman" pitchFamily="18" charset="0"/>
                <a:cs typeface="Times New Roman" pitchFamily="18" charset="0"/>
              </a:rPr>
              <a:t> The object that was overtaken by Najasa after it was ritually clean. This means that the object is originally clean, but the Najasa came unexpectedly upon it.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71500" y="15240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الحلال في سياق دليل شهادات </a:t>
            </a:r>
            <a:r>
              <a:rPr lang="ar-KW" sz="2800">
                <a:solidFill>
                  <a:schemeClr val="bg1"/>
                </a:solidFill>
                <a:latin typeface="Simplified Arabic" pitchFamily="18" charset="-78"/>
                <a:cs typeface="Simplified Arabic" pitchFamily="18" charset="-78"/>
              </a:rPr>
              <a:t>الذبح </a:t>
            </a:r>
            <a:r>
              <a:rPr lang="ar-EG" sz="2800">
                <a:solidFill>
                  <a:schemeClr val="bg1"/>
                </a:solidFill>
                <a:latin typeface="Simplified Arabic" pitchFamily="18" charset="-78"/>
                <a:cs typeface="Simplified Arabic" pitchFamily="18" charset="-78"/>
              </a:rPr>
              <a:t>الحلال</a:t>
            </a:r>
            <a:r>
              <a:rPr lang="ar-KW" sz="2800">
                <a:solidFill>
                  <a:schemeClr val="bg1"/>
                </a:solidFill>
                <a:latin typeface="Simplified Arabic" pitchFamily="18" charset="-78"/>
                <a:cs typeface="Simplified Arabic" pitchFamily="18" charset="-78"/>
              </a:rPr>
              <a:t>، </a:t>
            </a:r>
            <a:r>
              <a:rPr lang="ar-EG" sz="2800">
                <a:solidFill>
                  <a:schemeClr val="bg1"/>
                </a:solidFill>
                <a:latin typeface="Simplified Arabic" pitchFamily="18" charset="-78"/>
                <a:cs typeface="Simplified Arabic" pitchFamily="18" charset="-78"/>
              </a:rPr>
              <a:t>يراد به:</a:t>
            </a:r>
            <a:endParaRPr lang="en-US" sz="2800">
              <a:solidFill>
                <a:schemeClr val="bg1"/>
              </a:solidFill>
              <a:latin typeface="Simplified Arabic" pitchFamily="18" charset="-78"/>
              <a:cs typeface="Simplified Arabic" pitchFamily="18" charset="-78"/>
            </a:endParaRPr>
          </a:p>
        </p:txBody>
      </p:sp>
      <p:sp>
        <p:nvSpPr>
          <p:cNvPr id="29699" name="Rectangle 3"/>
          <p:cNvSpPr>
            <a:spLocks noChangeArrowheads="1"/>
          </p:cNvSpPr>
          <p:nvPr/>
        </p:nvSpPr>
        <p:spPr bwMode="auto">
          <a:xfrm>
            <a:off x="571500" y="3306763"/>
            <a:ext cx="8001000" cy="522287"/>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Halal in the Manual of Halal certification standard</a:t>
            </a:r>
          </a:p>
        </p:txBody>
      </p:sp>
      <p:sp>
        <p:nvSpPr>
          <p:cNvPr id="6" name="Rectangle 3"/>
          <p:cNvSpPr>
            <a:spLocks noChangeArrowheads="1"/>
          </p:cNvSpPr>
          <p:nvPr/>
        </p:nvSpPr>
        <p:spPr bwMode="auto">
          <a:xfrm>
            <a:off x="571500" y="708025"/>
            <a:ext cx="8001000" cy="2416175"/>
          </a:xfrm>
          <a:prstGeom prst="rect">
            <a:avLst/>
          </a:prstGeom>
          <a:noFill/>
          <a:ln w="9525">
            <a:noFill/>
            <a:miter lim="800000"/>
            <a:headEnd/>
            <a:tailEnd/>
          </a:ln>
        </p:spPr>
        <p:txBody>
          <a:bodyPr>
            <a:spAutoFit/>
          </a:bodyPr>
          <a:lstStyle/>
          <a:p>
            <a:pPr marL="457200" indent="-457200" algn="just" rtl="1">
              <a:lnSpc>
                <a:spcPct val="150000"/>
              </a:lnSpc>
              <a:spcBef>
                <a:spcPts val="600"/>
              </a:spcBef>
              <a:buFontTx/>
              <a:buAutoNum type="arabicParenR"/>
            </a:pPr>
            <a:r>
              <a:rPr lang="ar-KW" sz="2400">
                <a:latin typeface="Simplified Arabic" pitchFamily="18" charset="-78"/>
                <a:cs typeface="Simplified Arabic" pitchFamily="18" charset="-78"/>
              </a:rPr>
              <a:t>الذبائح الحلال ولحومها الناتجة عنها.</a:t>
            </a:r>
          </a:p>
          <a:p>
            <a:pPr marL="457200" indent="-457200" algn="just" rtl="1">
              <a:lnSpc>
                <a:spcPct val="150000"/>
              </a:lnSpc>
              <a:spcBef>
                <a:spcPts val="600"/>
              </a:spcBef>
              <a:buFontTx/>
              <a:buAutoNum type="arabicParenR"/>
            </a:pPr>
            <a:r>
              <a:rPr lang="ar-EG" sz="2400">
                <a:latin typeface="Simplified Arabic" pitchFamily="18" charset="-78"/>
                <a:cs typeface="Simplified Arabic" pitchFamily="18" charset="-78"/>
              </a:rPr>
              <a:t>العمليات، أو</a:t>
            </a:r>
            <a:endParaRPr lang="en-US" sz="2400">
              <a:latin typeface="Simplified Arabic" pitchFamily="18" charset="-78"/>
              <a:cs typeface="Simplified Arabic" pitchFamily="18" charset="-78"/>
            </a:endParaRPr>
          </a:p>
          <a:p>
            <a:pPr marL="457200" indent="-457200" algn="just" rtl="1">
              <a:lnSpc>
                <a:spcPct val="150000"/>
              </a:lnSpc>
              <a:spcBef>
                <a:spcPts val="600"/>
              </a:spcBef>
              <a:buFontTx/>
              <a:buAutoNum type="arabicParenR"/>
            </a:pPr>
            <a:r>
              <a:rPr lang="ar-EG" sz="2400">
                <a:latin typeface="Simplified Arabic" pitchFamily="18" charset="-78"/>
                <a:cs typeface="Simplified Arabic" pitchFamily="18" charset="-78"/>
              </a:rPr>
              <a:t>الخدمات التي يجوز للمسلمين استغلالها أو استخدامها أو</a:t>
            </a:r>
            <a:r>
              <a:rPr lang="ar-KW" sz="2400">
                <a:latin typeface="Simplified Arabic" pitchFamily="18" charset="-78"/>
                <a:cs typeface="Simplified Arabic" pitchFamily="18" charset="-78"/>
              </a:rPr>
              <a:t> </a:t>
            </a:r>
            <a:r>
              <a:rPr lang="ar-EG" sz="2400">
                <a:latin typeface="Simplified Arabic" pitchFamily="18" charset="-78"/>
                <a:cs typeface="Simplified Arabic" pitchFamily="18" charset="-78"/>
              </a:rPr>
              <a:t>إجراءها والتي تمتثل للمتطلبات المذكورة في معايير </a:t>
            </a:r>
            <a:r>
              <a:rPr lang="ar-KW" sz="2400">
                <a:latin typeface="Simplified Arabic" pitchFamily="18" charset="-78"/>
                <a:cs typeface="Simplified Arabic" pitchFamily="18" charset="-78"/>
              </a:rPr>
              <a:t>الذبح </a:t>
            </a:r>
            <a:r>
              <a:rPr lang="ar-EG" sz="2400">
                <a:latin typeface="Simplified Arabic" pitchFamily="18" charset="-78"/>
                <a:cs typeface="Simplified Arabic" pitchFamily="18" charset="-78"/>
              </a:rPr>
              <a:t>الحلال.</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571500" y="3949700"/>
            <a:ext cx="8001000" cy="2832100"/>
          </a:xfrm>
          <a:prstGeom prst="rect">
            <a:avLst/>
          </a:prstGeom>
          <a:solidFill>
            <a:schemeClr val="bg1">
              <a:lumMod val="95000"/>
            </a:schemeClr>
          </a:solidFill>
          <a:ln>
            <a:noFill/>
          </a:ln>
        </p:spPr>
        <p:txBody>
          <a:bodyPr>
            <a:spAutoFit/>
          </a:bodyPr>
          <a:lstStyle/>
          <a:p>
            <a:pPr marL="457200" indent="-457200" algn="just">
              <a:spcBef>
                <a:spcPts val="600"/>
              </a:spcBef>
              <a:buFontTx/>
              <a:buAutoNum type="arabicParenR"/>
              <a:defRPr/>
            </a:pPr>
            <a:r>
              <a:rPr lang="en-US" sz="2400" b="0" dirty="0">
                <a:latin typeface="Times New Roman" pitchFamily="18" charset="0"/>
                <a:cs typeface="Times New Roman" pitchFamily="18" charset="0"/>
              </a:rPr>
              <a:t>Items such as food and drinks, medicine, leather garments, cosmetics, skincare, health products and etc.;</a:t>
            </a:r>
            <a:endParaRPr lang="ar-KW" sz="2400" b="0" dirty="0">
              <a:latin typeface="Times New Roman" pitchFamily="18" charset="0"/>
              <a:cs typeface="Times New Roman" pitchFamily="18" charset="0"/>
            </a:endParaRPr>
          </a:p>
          <a:p>
            <a:pPr marL="457200" indent="-457200" algn="just">
              <a:spcBef>
                <a:spcPts val="600"/>
              </a:spcBef>
              <a:buFontTx/>
              <a:buAutoNum type="arabicParenR"/>
              <a:defRPr/>
            </a:pPr>
            <a:r>
              <a:rPr lang="en-US" sz="2400" b="0" dirty="0">
                <a:latin typeface="Times New Roman" pitchFamily="18" charset="0"/>
                <a:cs typeface="Times New Roman" pitchFamily="18" charset="0"/>
              </a:rPr>
              <a:t>processes</a:t>
            </a:r>
          </a:p>
          <a:p>
            <a:pPr marL="457200" indent="-457200" algn="just">
              <a:spcBef>
                <a:spcPts val="600"/>
              </a:spcBef>
              <a:buFontTx/>
              <a:buAutoNum type="arabicParenR"/>
              <a:defRPr/>
            </a:pPr>
            <a:r>
              <a:rPr lang="en-US" sz="2400" b="0" dirty="0">
                <a:latin typeface="Times New Roman" pitchFamily="18" charset="0"/>
                <a:cs typeface="Times New Roman" pitchFamily="18" charset="0"/>
              </a:rPr>
              <a:t>services that are </a:t>
            </a:r>
            <a:r>
              <a:rPr lang="en-GB" sz="2400" b="0" dirty="0">
                <a:latin typeface="Times New Roman" pitchFamily="18" charset="0"/>
                <a:cs typeface="Times New Roman" pitchFamily="18" charset="0"/>
              </a:rPr>
              <a:t>are allowed for consumption or use or performed by Muslims and that comply with the requirements mentioned in the Halal Standards of the importing country</a:t>
            </a:r>
            <a:r>
              <a:rPr lang="en-US" sz="2400" b="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81000" y="71414"/>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الحرام في سياق دليل شهادات </a:t>
            </a:r>
            <a:r>
              <a:rPr lang="ar-KW" sz="2800">
                <a:solidFill>
                  <a:schemeClr val="bg1"/>
                </a:solidFill>
                <a:latin typeface="Simplified Arabic" pitchFamily="18" charset="-78"/>
                <a:cs typeface="Simplified Arabic" pitchFamily="18" charset="-78"/>
              </a:rPr>
              <a:t>الذبح </a:t>
            </a:r>
            <a:r>
              <a:rPr lang="ar-EG" sz="2800">
                <a:solidFill>
                  <a:schemeClr val="bg1"/>
                </a:solidFill>
                <a:latin typeface="Simplified Arabic" pitchFamily="18" charset="-78"/>
                <a:cs typeface="Simplified Arabic" pitchFamily="18" charset="-78"/>
              </a:rPr>
              <a:t>الحلال</a:t>
            </a:r>
            <a:r>
              <a:rPr lang="ar-KW" sz="2800">
                <a:solidFill>
                  <a:schemeClr val="bg1"/>
                </a:solidFill>
                <a:latin typeface="Simplified Arabic" pitchFamily="18" charset="-78"/>
                <a:cs typeface="Simplified Arabic" pitchFamily="18" charset="-78"/>
              </a:rPr>
              <a:t>، </a:t>
            </a:r>
            <a:r>
              <a:rPr lang="ar-EG" sz="2800">
                <a:solidFill>
                  <a:schemeClr val="bg1"/>
                </a:solidFill>
                <a:latin typeface="Simplified Arabic" pitchFamily="18" charset="-78"/>
                <a:cs typeface="Simplified Arabic" pitchFamily="18" charset="-78"/>
              </a:rPr>
              <a:t>يراد به:</a:t>
            </a:r>
            <a:endParaRPr lang="en-US" sz="2800">
              <a:solidFill>
                <a:schemeClr val="bg1"/>
              </a:solidFill>
              <a:latin typeface="Simplified Arabic" pitchFamily="18" charset="-78"/>
              <a:cs typeface="Simplified Arabic" pitchFamily="18" charset="-78"/>
            </a:endParaRPr>
          </a:p>
        </p:txBody>
      </p:sp>
      <p:sp>
        <p:nvSpPr>
          <p:cNvPr id="30723" name="Rectangle 3"/>
          <p:cNvSpPr>
            <a:spLocks noChangeArrowheads="1"/>
          </p:cNvSpPr>
          <p:nvPr/>
        </p:nvSpPr>
        <p:spPr bwMode="auto">
          <a:xfrm>
            <a:off x="381000" y="3735364"/>
            <a:ext cx="8191500" cy="461963"/>
          </a:xfrm>
          <a:prstGeom prst="rect">
            <a:avLst/>
          </a:prstGeom>
          <a:solidFill>
            <a:srgbClr val="006600"/>
          </a:solid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Haram in the Manual of Halal certification standard</a:t>
            </a:r>
          </a:p>
        </p:txBody>
      </p:sp>
      <p:sp>
        <p:nvSpPr>
          <p:cNvPr id="6" name="Rectangle 3"/>
          <p:cNvSpPr>
            <a:spLocks noChangeArrowheads="1"/>
          </p:cNvSpPr>
          <p:nvPr/>
        </p:nvSpPr>
        <p:spPr bwMode="auto">
          <a:xfrm>
            <a:off x="381000" y="681014"/>
            <a:ext cx="8191500" cy="3016250"/>
          </a:xfrm>
          <a:prstGeom prst="rect">
            <a:avLst/>
          </a:prstGeom>
          <a:noFill/>
          <a:ln w="9525">
            <a:noFill/>
            <a:miter lim="800000"/>
            <a:headEnd/>
            <a:tailEnd/>
          </a:ln>
        </p:spPr>
        <p:txBody>
          <a:bodyPr>
            <a:spAutoFit/>
          </a:bodyPr>
          <a:lstStyle/>
          <a:p>
            <a:pPr marL="457200" indent="-457200" algn="just" rtl="1">
              <a:lnSpc>
                <a:spcPct val="150000"/>
              </a:lnSpc>
              <a:spcBef>
                <a:spcPts val="600"/>
              </a:spcBef>
              <a:buFontTx/>
              <a:buAutoNum type="arabicParenR"/>
            </a:pPr>
            <a:r>
              <a:rPr lang="ar-KW" sz="2400">
                <a:latin typeface="Simplified Arabic" pitchFamily="18" charset="-78"/>
                <a:cs typeface="Simplified Arabic" pitchFamily="18" charset="-78"/>
              </a:rPr>
              <a:t>الذبائح غير الحلال ولحومها الناتجة عنها.</a:t>
            </a:r>
          </a:p>
          <a:p>
            <a:pPr marL="457200" indent="-457200" algn="just" rtl="1">
              <a:lnSpc>
                <a:spcPct val="150000"/>
              </a:lnSpc>
              <a:spcBef>
                <a:spcPts val="600"/>
              </a:spcBef>
              <a:buFontTx/>
              <a:buAutoNum type="arabicParenR"/>
            </a:pPr>
            <a:r>
              <a:rPr lang="ar-EG" sz="2400">
                <a:latin typeface="Simplified Arabic" pitchFamily="18" charset="-78"/>
                <a:cs typeface="Simplified Arabic" pitchFamily="18" charset="-78"/>
              </a:rPr>
              <a:t>العمليات، أو</a:t>
            </a:r>
            <a:endParaRPr lang="en-US" sz="2400">
              <a:latin typeface="Simplified Arabic" pitchFamily="18" charset="-78"/>
              <a:cs typeface="Simplified Arabic" pitchFamily="18" charset="-78"/>
            </a:endParaRPr>
          </a:p>
          <a:p>
            <a:pPr marL="457200" indent="-457200" algn="just" rtl="1">
              <a:lnSpc>
                <a:spcPct val="150000"/>
              </a:lnSpc>
              <a:spcBef>
                <a:spcPts val="600"/>
              </a:spcBef>
              <a:buFontTx/>
              <a:buAutoNum type="arabicParenR"/>
            </a:pPr>
            <a:r>
              <a:rPr lang="ar-EG" sz="2400">
                <a:latin typeface="Simplified Arabic" pitchFamily="18" charset="-78"/>
                <a:cs typeface="Simplified Arabic" pitchFamily="18" charset="-78"/>
              </a:rPr>
              <a:t>الخدمات التي تُعد غير مشروعة ولا يجوز للمسلمين تناولها أو استهلاكها نظراً لكونها محرّمة أو تحتوي على مكوّنات ليست حلالاً أو بسبب أن إطعامها أو مناولتها أو ذبحها أو تصنيعها تم على نحو لا يمكن اعتباره حلالاً.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4379889"/>
            <a:ext cx="8191500" cy="2092325"/>
          </a:xfrm>
          <a:prstGeom prst="rect">
            <a:avLst/>
          </a:prstGeom>
          <a:solidFill>
            <a:schemeClr val="bg1">
              <a:lumMod val="95000"/>
            </a:schemeClr>
          </a:solidFill>
          <a:ln>
            <a:noFill/>
          </a:ln>
        </p:spPr>
        <p:txBody>
          <a:bodyPr>
            <a:spAutoFit/>
          </a:bodyPr>
          <a:lstStyle/>
          <a:p>
            <a:pPr marL="457200" indent="-457200" algn="just">
              <a:spcBef>
                <a:spcPts val="600"/>
              </a:spcBef>
              <a:buFontTx/>
              <a:buAutoNum type="arabicParenR"/>
              <a:defRPr/>
            </a:pPr>
            <a:r>
              <a:rPr lang="en-US" sz="2400" b="0" dirty="0">
                <a:latin typeface="Times New Roman" pitchFamily="18" charset="0"/>
                <a:cs typeface="Times New Roman" pitchFamily="18" charset="0"/>
              </a:rPr>
              <a:t>Items such as food and drinks, medicine, leather garments, cosmetics, skincare, health products and etc.;</a:t>
            </a:r>
            <a:endParaRPr lang="ar-KW" sz="2400" b="0" dirty="0">
              <a:latin typeface="Times New Roman" pitchFamily="18" charset="0"/>
              <a:cs typeface="Times New Roman" pitchFamily="18" charset="0"/>
            </a:endParaRPr>
          </a:p>
          <a:p>
            <a:pPr marL="457200" indent="-457200" algn="just">
              <a:spcBef>
                <a:spcPts val="600"/>
              </a:spcBef>
              <a:buFontTx/>
              <a:buAutoNum type="arabicParenR"/>
              <a:defRPr/>
            </a:pPr>
            <a:r>
              <a:rPr lang="en-US" sz="2400" b="0" dirty="0">
                <a:latin typeface="Times New Roman" pitchFamily="18" charset="0"/>
                <a:cs typeface="Times New Roman" pitchFamily="18" charset="0"/>
              </a:rPr>
              <a:t>Processes</a:t>
            </a:r>
            <a:endParaRPr lang="ar-KW" sz="2400" b="0" dirty="0">
              <a:latin typeface="Times New Roman" pitchFamily="18" charset="0"/>
              <a:cs typeface="Times New Roman" pitchFamily="18" charset="0"/>
            </a:endParaRPr>
          </a:p>
          <a:p>
            <a:pPr marL="457200" indent="-457200" algn="just">
              <a:spcBef>
                <a:spcPts val="600"/>
              </a:spcBef>
              <a:buFontTx/>
              <a:buAutoNum type="arabicParenR"/>
              <a:defRPr/>
            </a:pPr>
            <a:r>
              <a:rPr lang="en-US" sz="2400" b="0" dirty="0">
                <a:latin typeface="Times New Roman" pitchFamily="18" charset="0"/>
                <a:cs typeface="Times New Roman" pitchFamily="18" charset="0"/>
              </a:rPr>
              <a:t>services that are considered as unlawful and not permissible for consumption by Muslims*.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81000" y="142852"/>
            <a:ext cx="8458200" cy="508000"/>
          </a:xfrm>
          <a:prstGeom prst="rect">
            <a:avLst/>
          </a:prstGeom>
          <a:solidFill>
            <a:srgbClr val="006600"/>
          </a:solidFill>
          <a:ln w="9525">
            <a:noFill/>
            <a:miter lim="800000"/>
            <a:headEnd/>
            <a:tailEnd/>
          </a:ln>
        </p:spPr>
        <p:txBody>
          <a:bodyPr>
            <a:spAutoFit/>
          </a:bodyPr>
          <a:lstStyle/>
          <a:p>
            <a:pPr algn="just" rtl="1">
              <a:spcBef>
                <a:spcPts val="600"/>
              </a:spcBef>
            </a:pPr>
            <a:r>
              <a:rPr lang="ar-EG" sz="2700">
                <a:solidFill>
                  <a:schemeClr val="bg1"/>
                </a:solidFill>
                <a:latin typeface="Simplified Arabic" pitchFamily="18" charset="-78"/>
                <a:cs typeface="Simplified Arabic" pitchFamily="18" charset="-78"/>
              </a:rPr>
              <a:t>الرفق بالحيوان والعناية به أثناء الذبح (التعامل الإنساني مع الحيوان):</a:t>
            </a:r>
            <a:endParaRPr lang="en-US" sz="2700">
              <a:solidFill>
                <a:schemeClr val="bg1"/>
              </a:solidFill>
              <a:latin typeface="Simplified Arabic" pitchFamily="18" charset="-78"/>
              <a:cs typeface="Simplified Arabic" pitchFamily="18" charset="-78"/>
            </a:endParaRPr>
          </a:p>
        </p:txBody>
      </p:sp>
      <p:sp>
        <p:nvSpPr>
          <p:cNvPr id="31747" name="Rectangle 3"/>
          <p:cNvSpPr>
            <a:spLocks noChangeArrowheads="1"/>
          </p:cNvSpPr>
          <p:nvPr/>
        </p:nvSpPr>
        <p:spPr bwMode="auto">
          <a:xfrm>
            <a:off x="381000" y="3806802"/>
            <a:ext cx="8458200" cy="461963"/>
          </a:xfrm>
          <a:prstGeom prst="rect">
            <a:avLst/>
          </a:prstGeom>
          <a:solidFill>
            <a:srgbClr val="006600"/>
          </a:solidFill>
          <a:ln w="9525">
            <a:noFill/>
            <a:miter lim="800000"/>
            <a:headEnd/>
            <a:tailEnd/>
          </a:ln>
        </p:spPr>
        <p:txBody>
          <a:bodyPr>
            <a:spAutoFit/>
          </a:bodyPr>
          <a:lstStyle/>
          <a:p>
            <a:pPr algn="just">
              <a:spcBef>
                <a:spcPts val="600"/>
              </a:spcBef>
            </a:pPr>
            <a:r>
              <a:rPr lang="en-US" sz="2400">
                <a:solidFill>
                  <a:schemeClr val="bg1"/>
                </a:solidFill>
                <a:latin typeface="Times New Roman" pitchFamily="18" charset="0"/>
                <a:cs typeface="Times New Roman" pitchFamily="18" charset="0"/>
              </a:rPr>
              <a:t>Animal welfare  at the time of slaughter </a:t>
            </a:r>
            <a:r>
              <a:rPr lang="en-US" sz="1400">
                <a:solidFill>
                  <a:schemeClr val="bg1"/>
                </a:solidFill>
                <a:latin typeface="Times New Roman" pitchFamily="18" charset="0"/>
                <a:cs typeface="Times New Roman" pitchFamily="18" charset="0"/>
              </a:rPr>
              <a:t>(Humane handling of animals)</a:t>
            </a:r>
          </a:p>
        </p:txBody>
      </p:sp>
      <p:sp>
        <p:nvSpPr>
          <p:cNvPr id="6" name="Rectangle 3"/>
          <p:cNvSpPr>
            <a:spLocks noChangeArrowheads="1"/>
          </p:cNvSpPr>
          <p:nvPr/>
        </p:nvSpPr>
        <p:spPr bwMode="auto">
          <a:xfrm>
            <a:off x="228600" y="752452"/>
            <a:ext cx="8763000" cy="3016250"/>
          </a:xfrm>
          <a:prstGeom prst="rect">
            <a:avLst/>
          </a:prstGeom>
          <a:noFill/>
          <a:ln w="9525">
            <a:noFill/>
            <a:miter lim="800000"/>
            <a:headEnd/>
            <a:tailEnd/>
          </a:ln>
        </p:spPr>
        <p:txBody>
          <a:bodyPr>
            <a:spAutoFit/>
          </a:bodyPr>
          <a:lstStyle/>
          <a:p>
            <a:pPr marL="342900" indent="-342900" algn="just" rtl="1">
              <a:lnSpc>
                <a:spcPct val="150000"/>
              </a:lnSpc>
              <a:spcBef>
                <a:spcPts val="600"/>
              </a:spcBef>
              <a:buFont typeface="Arial" charset="0"/>
              <a:buChar char="•"/>
            </a:pPr>
            <a:r>
              <a:rPr lang="ar-EG" sz="2400">
                <a:latin typeface="Simplified Arabic" pitchFamily="18" charset="-78"/>
                <a:cs typeface="Simplified Arabic" pitchFamily="18" charset="-78"/>
              </a:rPr>
              <a:t>يجب معاملة الحيوانات بشكل يقلص إلى أقل درجة ممكنة خوف الحيوان أو آلامه أو إجهاده أو معاناته</a:t>
            </a:r>
            <a:r>
              <a:rPr lang="ar-KW" sz="2400">
                <a:latin typeface="Simplified Arabic" pitchFamily="18" charset="-78"/>
                <a:cs typeface="Simplified Arabic" pitchFamily="18" charset="-78"/>
              </a:rPr>
              <a:t>.</a:t>
            </a:r>
          </a:p>
          <a:p>
            <a:pPr marL="342900" indent="-342900" algn="just" rtl="1">
              <a:lnSpc>
                <a:spcPct val="150000"/>
              </a:lnSpc>
              <a:spcBef>
                <a:spcPts val="600"/>
              </a:spcBef>
              <a:buFont typeface="Arial" charset="0"/>
              <a:buChar char="•"/>
            </a:pPr>
            <a:r>
              <a:rPr lang="ar-EG" sz="2400">
                <a:latin typeface="Simplified Arabic" pitchFamily="18" charset="-78"/>
                <a:cs typeface="Simplified Arabic" pitchFamily="18" charset="-78"/>
              </a:rPr>
              <a:t>وذلك من خلال تزويد الحيوانات بالمياه والغذاء والمعاملة المناسبة والعناية الصحية والمناخ المناسب للعناية بها واستخدامها</a:t>
            </a:r>
            <a:r>
              <a:rPr lang="ar-KW" sz="2400">
                <a:latin typeface="Simplified Arabic" pitchFamily="18" charset="-78"/>
                <a:cs typeface="Simplified Arabic" pitchFamily="18" charset="-78"/>
              </a:rPr>
              <a:t>.</a:t>
            </a:r>
            <a:r>
              <a:rPr lang="ar-EG" sz="2400">
                <a:latin typeface="Simplified Arabic" pitchFamily="18" charset="-78"/>
                <a:cs typeface="Simplified Arabic" pitchFamily="18" charset="-78"/>
              </a:rPr>
              <a:t> </a:t>
            </a:r>
            <a:endParaRPr lang="ar-KW" sz="2400">
              <a:latin typeface="Simplified Arabic" pitchFamily="18" charset="-78"/>
              <a:cs typeface="Simplified Arabic" pitchFamily="18" charset="-78"/>
            </a:endParaRPr>
          </a:p>
          <a:p>
            <a:pPr marL="342900" indent="-342900" algn="just" rtl="1">
              <a:lnSpc>
                <a:spcPct val="150000"/>
              </a:lnSpc>
              <a:spcBef>
                <a:spcPts val="600"/>
              </a:spcBef>
              <a:buFont typeface="Arial" charset="0"/>
              <a:buChar char="•"/>
            </a:pPr>
            <a:r>
              <a:rPr lang="ar-EG" sz="2400">
                <a:latin typeface="Simplified Arabic" pitchFamily="18" charset="-78"/>
                <a:cs typeface="Simplified Arabic" pitchFamily="18" charset="-78"/>
              </a:rPr>
              <a:t>مع إبداء المراعاة الواجبة بالجوانب البيولوجية والسلوكية الخاصة بنوع هذا الحيوان.</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4451327"/>
            <a:ext cx="8458200" cy="1862138"/>
          </a:xfrm>
          <a:prstGeom prst="rect">
            <a:avLst/>
          </a:prstGeom>
          <a:solidFill>
            <a:schemeClr val="bg1">
              <a:lumMod val="95000"/>
            </a:schemeClr>
          </a:solidFill>
          <a:ln>
            <a:noFill/>
          </a:ln>
        </p:spPr>
        <p:txBody>
          <a:bodyPr>
            <a:spAutoFit/>
          </a:bodyPr>
          <a:lstStyle/>
          <a:p>
            <a:pPr marL="342900" indent="-342900" algn="just">
              <a:spcBef>
                <a:spcPts val="600"/>
              </a:spcBef>
              <a:buFont typeface="Arial" pitchFamily="34" charset="0"/>
              <a:buChar char="•"/>
              <a:defRPr/>
            </a:pPr>
            <a:r>
              <a:rPr lang="en-US" sz="2100" b="0" dirty="0">
                <a:latin typeface="Times New Roman" pitchFamily="18" charset="0"/>
                <a:cs typeface="Times New Roman" pitchFamily="18" charset="0"/>
              </a:rPr>
              <a:t>Animals should be treated in ways that minimize fear, pain, stress and suffering.</a:t>
            </a:r>
            <a:endParaRPr lang="ar-KW" sz="2100" b="0" dirty="0">
              <a:latin typeface="Times New Roman" pitchFamily="18" charset="0"/>
              <a:cs typeface="Times New Roman" pitchFamily="18" charset="0"/>
            </a:endParaRPr>
          </a:p>
          <a:p>
            <a:pPr marL="342900" indent="-342900" algn="just">
              <a:spcBef>
                <a:spcPts val="600"/>
              </a:spcBef>
              <a:buFont typeface="Arial" pitchFamily="34" charset="0"/>
              <a:buChar char="•"/>
              <a:defRPr/>
            </a:pPr>
            <a:r>
              <a:rPr lang="en-US" sz="2100" b="0" dirty="0">
                <a:latin typeface="Times New Roman" pitchFamily="18" charset="0"/>
                <a:cs typeface="Times New Roman" pitchFamily="18" charset="0"/>
              </a:rPr>
              <a:t>Animals are provided with water, food, proper handling, health care, an environment appropriate to their care and use*.</a:t>
            </a:r>
          </a:p>
          <a:p>
            <a:pPr algn="just">
              <a:spcBef>
                <a:spcPts val="600"/>
              </a:spcBef>
              <a:defRPr/>
            </a:pPr>
            <a:r>
              <a:rPr lang="en-US" sz="2100" b="0" dirty="0">
                <a:latin typeface="Times New Roman" pitchFamily="18" charset="0"/>
                <a:cs typeface="Times New Roman" pitchFamily="18" charset="0"/>
              </a:rPr>
              <a:t>*with thoughtful consideration for their species-typical biology and behavior.</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85800" y="152400"/>
            <a:ext cx="8001000" cy="671851"/>
            <a:chOff x="685800" y="1219200"/>
            <a:chExt cx="8001000" cy="671851"/>
          </a:xfrm>
          <a:solidFill>
            <a:srgbClr val="00B0F0"/>
          </a:solidFill>
        </p:grpSpPr>
        <p:sp>
          <p:nvSpPr>
            <p:cNvPr id="5" name="Rectangle 4"/>
            <p:cNvSpPr>
              <a:spLocks noChangeArrowheads="1"/>
            </p:cNvSpPr>
            <p:nvPr/>
          </p:nvSpPr>
          <p:spPr bwMode="auto">
            <a:xfrm>
              <a:off x="4686300" y="1219200"/>
              <a:ext cx="4000500" cy="671851"/>
            </a:xfrm>
            <a:prstGeom prst="rect">
              <a:avLst/>
            </a:prstGeom>
            <a:grpFill/>
            <a:ln>
              <a:noFill/>
            </a:ln>
            <a:extLst/>
          </p:spPr>
          <p:txBody>
            <a:bodyPr>
              <a:spAutoFit/>
            </a:bodyPr>
            <a:lstStyle/>
            <a:p>
              <a:pPr algn="just" rtl="1">
                <a:lnSpc>
                  <a:spcPct val="150000"/>
                </a:lnSpc>
                <a:spcBef>
                  <a:spcPts val="600"/>
                </a:spcBef>
                <a:defRPr/>
              </a:pPr>
              <a:r>
                <a:rPr lang="ar-KW" sz="2800" dirty="0">
                  <a:solidFill>
                    <a:schemeClr val="bg1"/>
                  </a:solidFill>
                  <a:latin typeface="Calibri" pitchFamily="34" charset="0"/>
                  <a:cs typeface="Calibri" pitchFamily="34" charset="0"/>
                </a:rPr>
                <a:t> الخطوط العريضة</a:t>
              </a:r>
            </a:p>
          </p:txBody>
        </p:sp>
        <p:sp>
          <p:nvSpPr>
            <p:cNvPr id="6" name="Rectangle 5"/>
            <p:cNvSpPr>
              <a:spLocks noChangeArrowheads="1"/>
            </p:cNvSpPr>
            <p:nvPr/>
          </p:nvSpPr>
          <p:spPr bwMode="auto">
            <a:xfrm>
              <a:off x="685800" y="1219200"/>
              <a:ext cx="4000500" cy="671851"/>
            </a:xfrm>
            <a:prstGeom prst="rect">
              <a:avLst/>
            </a:prstGeom>
            <a:grpFill/>
            <a:ln>
              <a:noFill/>
            </a:ln>
            <a:extLst/>
          </p:spPr>
          <p:txBody>
            <a:bodyPr>
              <a:spAutoFit/>
            </a:bodyPr>
            <a:lstStyle/>
            <a:p>
              <a:pPr algn="just">
                <a:lnSpc>
                  <a:spcPct val="150000"/>
                </a:lnSpc>
                <a:spcBef>
                  <a:spcPts val="600"/>
                </a:spcBef>
                <a:defRPr/>
              </a:pPr>
              <a:r>
                <a:rPr lang="ar-KW" sz="2800" dirty="0">
                  <a:solidFill>
                    <a:schemeClr val="bg1"/>
                  </a:solidFill>
                  <a:latin typeface="Calibri" pitchFamily="34" charset="0"/>
                  <a:cs typeface="Calibri" pitchFamily="34" charset="0"/>
                </a:rPr>
                <a:t> </a:t>
              </a:r>
              <a:r>
                <a:rPr lang="en-US" sz="2800" dirty="0">
                  <a:solidFill>
                    <a:schemeClr val="bg1"/>
                  </a:solidFill>
                  <a:latin typeface="Calibri" pitchFamily="34" charset="0"/>
                  <a:cs typeface="Calibri" pitchFamily="34" charset="0"/>
                </a:rPr>
                <a:t>Outline</a:t>
              </a:r>
            </a:p>
          </p:txBody>
        </p:sp>
      </p:grpSp>
      <p:grpSp>
        <p:nvGrpSpPr>
          <p:cNvPr id="3" name="Group 6"/>
          <p:cNvGrpSpPr/>
          <p:nvPr/>
        </p:nvGrpSpPr>
        <p:grpSpPr>
          <a:xfrm>
            <a:off x="533400" y="1219200"/>
            <a:ext cx="8229600" cy="631628"/>
            <a:chOff x="685800" y="1110792"/>
            <a:chExt cx="8229600" cy="631628"/>
          </a:xfrm>
          <a:noFill/>
        </p:grpSpPr>
        <p:sp>
          <p:nvSpPr>
            <p:cNvPr id="8" name="Rectangle 7"/>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en-US" sz="2800" b="0" dirty="0">
                  <a:latin typeface="Calibri" pitchFamily="34" charset="0"/>
                  <a:cs typeface="Calibri" pitchFamily="34" charset="0"/>
                </a:rPr>
                <a:t> </a:t>
              </a:r>
              <a:r>
                <a:rPr lang="ar-KW" sz="2800" b="0" dirty="0">
                  <a:latin typeface="Calibri" pitchFamily="34" charset="0"/>
                  <a:cs typeface="Calibri" pitchFamily="34" charset="0"/>
                </a:rPr>
                <a:t>النطاق</a:t>
              </a:r>
            </a:p>
          </p:txBody>
        </p:sp>
        <p:sp>
          <p:nvSpPr>
            <p:cNvPr id="9" name="Rectangle 8"/>
            <p:cNvSpPr>
              <a:spLocks noChangeArrowheads="1"/>
            </p:cNvSpPr>
            <p:nvPr/>
          </p:nvSpPr>
          <p:spPr bwMode="auto">
            <a:xfrm>
              <a:off x="685800" y="1219200"/>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Scope</a:t>
              </a:r>
            </a:p>
          </p:txBody>
        </p:sp>
      </p:grpSp>
      <p:grpSp>
        <p:nvGrpSpPr>
          <p:cNvPr id="4" name="Group 9"/>
          <p:cNvGrpSpPr/>
          <p:nvPr/>
        </p:nvGrpSpPr>
        <p:grpSpPr>
          <a:xfrm>
            <a:off x="533400" y="2057400"/>
            <a:ext cx="8229600" cy="631628"/>
            <a:chOff x="685800" y="1110792"/>
            <a:chExt cx="8229600" cy="631628"/>
          </a:xfrm>
          <a:noFill/>
        </p:grpSpPr>
        <p:sp>
          <p:nvSpPr>
            <p:cNvPr id="11" name="Rectangle 10"/>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ar-KW" sz="2800" b="0" dirty="0">
                  <a:latin typeface="Simplified Arabic" pitchFamily="18" charset="-78"/>
                  <a:cs typeface="Simplified Arabic" pitchFamily="18" charset="-78"/>
                </a:rPr>
                <a:t>  مصطلحات </a:t>
              </a:r>
              <a:r>
                <a:rPr lang="ar-EG" sz="2800" b="0" dirty="0">
                  <a:latin typeface="Simplified Arabic" pitchFamily="18" charset="-78"/>
                  <a:cs typeface="Simplified Arabic" pitchFamily="18" charset="-78"/>
                </a:rPr>
                <a:t>تتعلق بالحلال</a:t>
              </a:r>
              <a:endParaRPr lang="ar-KW" sz="2800" b="0" dirty="0">
                <a:latin typeface="Simplified Arabic" pitchFamily="18" charset="-78"/>
                <a:cs typeface="Simplified Arabic" pitchFamily="18" charset="-78"/>
              </a:endParaRPr>
            </a:p>
          </p:txBody>
        </p:sp>
        <p:sp>
          <p:nvSpPr>
            <p:cNvPr id="12" name="Rectangle 11"/>
            <p:cNvSpPr>
              <a:spLocks noChangeArrowheads="1"/>
            </p:cNvSpPr>
            <p:nvPr/>
          </p:nvSpPr>
          <p:spPr bwMode="auto">
            <a:xfrm>
              <a:off x="685800" y="1219200"/>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Concepts related to Halal</a:t>
              </a:r>
            </a:p>
          </p:txBody>
        </p:sp>
      </p:grpSp>
      <p:grpSp>
        <p:nvGrpSpPr>
          <p:cNvPr id="7" name="Group 12"/>
          <p:cNvGrpSpPr/>
          <p:nvPr/>
        </p:nvGrpSpPr>
        <p:grpSpPr>
          <a:xfrm>
            <a:off x="533400" y="2895600"/>
            <a:ext cx="8229600" cy="631628"/>
            <a:chOff x="685800" y="1110792"/>
            <a:chExt cx="8229600" cy="631628"/>
          </a:xfrm>
          <a:noFill/>
        </p:grpSpPr>
        <p:sp>
          <p:nvSpPr>
            <p:cNvPr id="14" name="Rectangle 13"/>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ar-KW" sz="2800" b="0" dirty="0">
                  <a:latin typeface="Simplified Arabic" pitchFamily="18" charset="-78"/>
                  <a:cs typeface="Simplified Arabic" pitchFamily="18" charset="-78"/>
                </a:rPr>
                <a:t>  الجزء الأول: الذبح الحلال</a:t>
              </a:r>
            </a:p>
          </p:txBody>
        </p:sp>
        <p:sp>
          <p:nvSpPr>
            <p:cNvPr id="15" name="Rectangle 14"/>
            <p:cNvSpPr>
              <a:spLocks noChangeArrowheads="1"/>
            </p:cNvSpPr>
            <p:nvPr/>
          </p:nvSpPr>
          <p:spPr bwMode="auto">
            <a:xfrm>
              <a:off x="685800" y="1219200"/>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Part one: Halal Slaughter</a:t>
              </a:r>
            </a:p>
          </p:txBody>
        </p:sp>
      </p:grpSp>
      <p:grpSp>
        <p:nvGrpSpPr>
          <p:cNvPr id="10" name="Group 15"/>
          <p:cNvGrpSpPr/>
          <p:nvPr/>
        </p:nvGrpSpPr>
        <p:grpSpPr>
          <a:xfrm>
            <a:off x="533400" y="3810000"/>
            <a:ext cx="8229600" cy="546041"/>
            <a:chOff x="685800" y="1110792"/>
            <a:chExt cx="8229600" cy="546041"/>
          </a:xfrm>
          <a:noFill/>
        </p:grpSpPr>
        <p:sp>
          <p:nvSpPr>
            <p:cNvPr id="17" name="Rectangle 16"/>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en-US" sz="2800" b="0" dirty="0">
                  <a:latin typeface="Simplified Arabic" pitchFamily="18" charset="-78"/>
                  <a:cs typeface="Simplified Arabic" pitchFamily="18" charset="-78"/>
                </a:rPr>
                <a:t> </a:t>
              </a:r>
              <a:r>
                <a:rPr lang="ar-KW" sz="2800" b="0" dirty="0">
                  <a:latin typeface="Simplified Arabic" pitchFamily="18" charset="-78"/>
                  <a:cs typeface="Simplified Arabic" pitchFamily="18" charset="-78"/>
                </a:rPr>
                <a:t>الجزء الثاني: منتجات الحلال</a:t>
              </a:r>
              <a:endParaRPr lang="en-US" sz="2800" b="0" dirty="0">
                <a:latin typeface="Simplified Arabic" pitchFamily="18" charset="-78"/>
                <a:cs typeface="Simplified Arabic" pitchFamily="18" charset="-78"/>
              </a:endParaRPr>
            </a:p>
          </p:txBody>
        </p:sp>
        <p:sp>
          <p:nvSpPr>
            <p:cNvPr id="18" name="Rectangle 17"/>
            <p:cNvSpPr>
              <a:spLocks noChangeArrowheads="1"/>
            </p:cNvSpPr>
            <p:nvPr/>
          </p:nvSpPr>
          <p:spPr bwMode="auto">
            <a:xfrm>
              <a:off x="685800" y="1133613"/>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Part two: Halal Products</a:t>
              </a:r>
              <a:endParaRPr lang="ar-KW" sz="2800" b="0" dirty="0">
                <a:latin typeface="Calibri" pitchFamily="34" charset="0"/>
                <a:cs typeface="Simplified Arabic" pitchFamily="18" charset="-78"/>
              </a:endParaRPr>
            </a:p>
          </p:txBody>
        </p:sp>
      </p:grpSp>
      <p:grpSp>
        <p:nvGrpSpPr>
          <p:cNvPr id="13" name="Group 18"/>
          <p:cNvGrpSpPr/>
          <p:nvPr/>
        </p:nvGrpSpPr>
        <p:grpSpPr>
          <a:xfrm>
            <a:off x="533400" y="4648200"/>
            <a:ext cx="8229600" cy="546041"/>
            <a:chOff x="685800" y="1110792"/>
            <a:chExt cx="8229600" cy="546041"/>
          </a:xfrm>
          <a:noFill/>
        </p:grpSpPr>
        <p:sp>
          <p:nvSpPr>
            <p:cNvPr id="20" name="Rectangle 19"/>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en-US" sz="2800" b="0" dirty="0">
                  <a:latin typeface="Simplified Arabic" pitchFamily="18" charset="-78"/>
                  <a:cs typeface="Simplified Arabic" pitchFamily="18" charset="-78"/>
                </a:rPr>
                <a:t> </a:t>
              </a:r>
              <a:r>
                <a:rPr lang="ar-KW" sz="2800" b="0" dirty="0">
                  <a:latin typeface="Simplified Arabic" pitchFamily="18" charset="-78"/>
                  <a:cs typeface="Simplified Arabic" pitchFamily="18" charset="-78"/>
                </a:rPr>
                <a:t>الإستنتاجات</a:t>
              </a:r>
              <a:endParaRPr lang="en-US" sz="2800" b="0" dirty="0">
                <a:latin typeface="Simplified Arabic" pitchFamily="18" charset="-78"/>
                <a:cs typeface="Simplified Arabic" pitchFamily="18" charset="-78"/>
              </a:endParaRPr>
            </a:p>
          </p:txBody>
        </p:sp>
        <p:sp>
          <p:nvSpPr>
            <p:cNvPr id="21" name="Rectangle 20"/>
            <p:cNvSpPr>
              <a:spLocks noChangeArrowheads="1"/>
            </p:cNvSpPr>
            <p:nvPr/>
          </p:nvSpPr>
          <p:spPr bwMode="auto">
            <a:xfrm>
              <a:off x="685800" y="1133613"/>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Conclusions</a:t>
              </a:r>
              <a:endParaRPr lang="ar-KW" sz="2800" b="0" dirty="0">
                <a:latin typeface="Calibri" pitchFamily="34" charset="0"/>
                <a:cs typeface="Simplified Arabic" pitchFamily="18" charset="-78"/>
              </a:endParaRPr>
            </a:p>
          </p:txBody>
        </p:sp>
      </p:grpSp>
      <p:grpSp>
        <p:nvGrpSpPr>
          <p:cNvPr id="16" name="Group 21"/>
          <p:cNvGrpSpPr/>
          <p:nvPr/>
        </p:nvGrpSpPr>
        <p:grpSpPr>
          <a:xfrm>
            <a:off x="533400" y="5486400"/>
            <a:ext cx="8229600" cy="546041"/>
            <a:chOff x="685800" y="1110792"/>
            <a:chExt cx="8229600" cy="546041"/>
          </a:xfrm>
          <a:noFill/>
        </p:grpSpPr>
        <p:sp>
          <p:nvSpPr>
            <p:cNvPr id="23" name="Rectangle 22"/>
            <p:cNvSpPr>
              <a:spLocks noChangeArrowheads="1"/>
            </p:cNvSpPr>
            <p:nvPr/>
          </p:nvSpPr>
          <p:spPr bwMode="auto">
            <a:xfrm>
              <a:off x="4914900" y="1110792"/>
              <a:ext cx="4000500" cy="523220"/>
            </a:xfrm>
            <a:prstGeom prst="rect">
              <a:avLst/>
            </a:prstGeom>
            <a:grpFill/>
            <a:ln>
              <a:noFill/>
            </a:ln>
            <a:extLst/>
          </p:spPr>
          <p:txBody>
            <a:bodyPr>
              <a:spAutoFit/>
            </a:bodyPr>
            <a:lstStyle/>
            <a:p>
              <a:pPr algn="just" rtl="1">
                <a:spcBef>
                  <a:spcPts val="600"/>
                </a:spcBef>
                <a:buFont typeface="Courier New" pitchFamily="49" charset="0"/>
                <a:buChar char="o"/>
                <a:defRPr/>
              </a:pPr>
              <a:r>
                <a:rPr lang="en-US" sz="2800" b="0" dirty="0">
                  <a:latin typeface="Simplified Arabic" pitchFamily="18" charset="-78"/>
                  <a:cs typeface="Simplified Arabic" pitchFamily="18" charset="-78"/>
                </a:rPr>
                <a:t>  </a:t>
              </a:r>
              <a:r>
                <a:rPr lang="ar-KW" sz="2800" b="0" dirty="0">
                  <a:latin typeface="Simplified Arabic" pitchFamily="18" charset="-78"/>
                  <a:cs typeface="Simplified Arabic" pitchFamily="18" charset="-78"/>
                </a:rPr>
                <a:t>التوصيات</a:t>
              </a:r>
              <a:endParaRPr lang="en-US" sz="2800" b="0" dirty="0">
                <a:latin typeface="Simplified Arabic" pitchFamily="18" charset="-78"/>
                <a:cs typeface="Simplified Arabic" pitchFamily="18" charset="-78"/>
              </a:endParaRPr>
            </a:p>
          </p:txBody>
        </p:sp>
        <p:sp>
          <p:nvSpPr>
            <p:cNvPr id="24" name="Rectangle 23"/>
            <p:cNvSpPr>
              <a:spLocks noChangeArrowheads="1"/>
            </p:cNvSpPr>
            <p:nvPr/>
          </p:nvSpPr>
          <p:spPr bwMode="auto">
            <a:xfrm>
              <a:off x="685800" y="1133613"/>
              <a:ext cx="4343400" cy="523220"/>
            </a:xfrm>
            <a:prstGeom prst="rect">
              <a:avLst/>
            </a:prstGeom>
            <a:grpFill/>
            <a:ln>
              <a:noFill/>
            </a:ln>
            <a:extLst/>
          </p:spPr>
          <p:txBody>
            <a:bodyPr>
              <a:spAutoFit/>
            </a:bodyPr>
            <a:lstStyle/>
            <a:p>
              <a:pPr algn="just">
                <a:spcBef>
                  <a:spcPts val="600"/>
                </a:spcBef>
                <a:buFont typeface="Courier New" pitchFamily="49" charset="0"/>
                <a:buChar char="o"/>
                <a:defRPr/>
              </a:pPr>
              <a:r>
                <a:rPr lang="en-US" sz="2800" b="0" dirty="0">
                  <a:latin typeface="Calibri" pitchFamily="34" charset="0"/>
                  <a:cs typeface="Calibri" pitchFamily="34" charset="0"/>
                </a:rPr>
                <a:t> Recommendations</a:t>
              </a:r>
              <a:endParaRPr lang="ar-KW" sz="2800" b="0" dirty="0">
                <a:latin typeface="Calibri" pitchFamily="34" charset="0"/>
                <a:cs typeface="Simplified Arabic" pitchFamily="18" charset="-78"/>
              </a:endParaRPr>
            </a:p>
          </p:txBody>
        </p:sp>
      </p:grpSp>
      <p:sp>
        <p:nvSpPr>
          <p:cNvPr id="25" name="Rectangle 2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76200" y="595289"/>
            <a:ext cx="8839200" cy="2786063"/>
          </a:xfrm>
          <a:prstGeom prst="rect">
            <a:avLst/>
          </a:prstGeom>
          <a:noFill/>
          <a:ln>
            <a:noFill/>
          </a:ln>
        </p:spPr>
        <p:txBody>
          <a:bodyPr>
            <a:spAutoFit/>
          </a:bodyPr>
          <a:lstStyle/>
          <a:p>
            <a:pPr algn="just" rtl="1">
              <a:lnSpc>
                <a:spcPct val="150000"/>
              </a:lnSpc>
              <a:spcBef>
                <a:spcPts val="600"/>
              </a:spcBef>
              <a:defRPr/>
            </a:pPr>
            <a:r>
              <a:rPr lang="ar-EG" sz="2200" dirty="0">
                <a:latin typeface="Simplified Arabic" pitchFamily="18" charset="-78"/>
                <a:cs typeface="Simplified Arabic" pitchFamily="18" charset="-78"/>
              </a:rPr>
              <a:t>يُعرّف الذبح الحلال في الشريعة الإسلامية بأنه:</a:t>
            </a:r>
            <a:endParaRPr lang="en-US" sz="2200" dirty="0">
              <a:latin typeface="Simplified Arabic" pitchFamily="18" charset="-78"/>
              <a:cs typeface="Simplified Arabic" pitchFamily="18" charset="-78"/>
            </a:endParaRPr>
          </a:p>
          <a:p>
            <a:pPr marL="457200" indent="-457200" algn="just" rtl="1">
              <a:lnSpc>
                <a:spcPct val="150000"/>
              </a:lnSpc>
              <a:spcBef>
                <a:spcPts val="600"/>
              </a:spcBef>
              <a:buFont typeface="+mj-lt"/>
              <a:buAutoNum type="arabicPeriod"/>
              <a:defRPr/>
            </a:pPr>
            <a:r>
              <a:rPr lang="ar-EG" sz="2200" dirty="0">
                <a:latin typeface="Simplified Arabic" pitchFamily="18" charset="-78"/>
                <a:cs typeface="Simplified Arabic" pitchFamily="18" charset="-78"/>
              </a:rPr>
              <a:t>عملية قطع القصبة الهوائية والمريء والودجين التي تقع في عنق الحيوان من جهة الحلقوم، مع المحافظة على الحبل الشوكي سليماً، وذلك لتسريع خروج الدم من الحيوان وموته.</a:t>
            </a:r>
            <a:endParaRPr lang="en-US" sz="2200" dirty="0">
              <a:latin typeface="Simplified Arabic" pitchFamily="18" charset="-78"/>
              <a:cs typeface="Simplified Arabic" pitchFamily="18" charset="-78"/>
            </a:endParaRPr>
          </a:p>
          <a:p>
            <a:pPr marL="457200" indent="-457200" algn="just" rtl="1">
              <a:lnSpc>
                <a:spcPct val="150000"/>
              </a:lnSpc>
              <a:spcBef>
                <a:spcPts val="600"/>
              </a:spcBef>
              <a:buFont typeface="+mj-lt"/>
              <a:buAutoNum type="arabicPeriod"/>
              <a:defRPr/>
            </a:pPr>
            <a:r>
              <a:rPr lang="ar-EG" sz="2200" dirty="0">
                <a:latin typeface="Simplified Arabic" pitchFamily="18" charset="-78"/>
                <a:cs typeface="Simplified Arabic" pitchFamily="18" charset="-78"/>
              </a:rPr>
              <a:t>مع التسمية؛ حيث إن مذهب الحنفية والمالكية والحنابلة في المشهور عندهم أن التسمية واجبة عند الذبح.</a:t>
            </a:r>
            <a:endParaRPr lang="en-US" sz="2200" dirty="0">
              <a:latin typeface="Simplified Arabic" pitchFamily="18" charset="-78"/>
              <a:cs typeface="Simplified Arabic" pitchFamily="18" charset="-78"/>
            </a:endParaRPr>
          </a:p>
        </p:txBody>
      </p:sp>
      <p:sp>
        <p:nvSpPr>
          <p:cNvPr id="15" name="Rectangle 3"/>
          <p:cNvSpPr>
            <a:spLocks noChangeArrowheads="1"/>
          </p:cNvSpPr>
          <p:nvPr/>
        </p:nvSpPr>
        <p:spPr bwMode="auto">
          <a:xfrm>
            <a:off x="152400" y="3989364"/>
            <a:ext cx="8534400" cy="2616200"/>
          </a:xfrm>
          <a:prstGeom prst="rect">
            <a:avLst/>
          </a:prstGeom>
          <a:solidFill>
            <a:schemeClr val="bg1">
              <a:lumMod val="95000"/>
            </a:schemeClr>
          </a:solidFill>
          <a:ln>
            <a:noFill/>
          </a:ln>
          <a:extLst/>
        </p:spPr>
        <p:txBody>
          <a:bodyPr>
            <a:spAutoFit/>
          </a:bodyPr>
          <a:lstStyle/>
          <a:p>
            <a:pPr marL="342900" indent="-342900" algn="just">
              <a:spcBef>
                <a:spcPts val="600"/>
              </a:spcBef>
              <a:buFont typeface="Arial" pitchFamily="34" charset="0"/>
              <a:buChar char="•"/>
              <a:defRPr/>
            </a:pPr>
            <a:r>
              <a:rPr lang="en-GB" sz="2200" b="0" dirty="0">
                <a:latin typeface="Times New Roman" pitchFamily="18" charset="0"/>
                <a:cs typeface="Times New Roman" pitchFamily="18" charset="0"/>
              </a:rPr>
              <a:t>According to Sharia:</a:t>
            </a:r>
          </a:p>
          <a:p>
            <a:pPr marL="457200" indent="-457200" algn="just">
              <a:spcBef>
                <a:spcPts val="600"/>
              </a:spcBef>
              <a:buFont typeface="+mj-lt"/>
              <a:buAutoNum type="arabicPeriod"/>
              <a:defRPr/>
            </a:pPr>
            <a:r>
              <a:rPr lang="en-GB" sz="2200" b="0" dirty="0">
                <a:latin typeface="Times New Roman" pitchFamily="18" charset="0"/>
                <a:cs typeface="Times New Roman" pitchFamily="18" charset="0"/>
              </a:rPr>
              <a:t>it is the slaughter act that sever the trachea (</a:t>
            </a:r>
            <a:r>
              <a:rPr lang="en-US" sz="2200" b="0" dirty="0" err="1">
                <a:latin typeface="Times New Roman" pitchFamily="18" charset="0"/>
                <a:cs typeface="Times New Roman" pitchFamily="18" charset="0"/>
              </a:rPr>
              <a:t>Hulqum</a:t>
            </a:r>
            <a:r>
              <a:rPr lang="en-GB" sz="2200" b="0" dirty="0">
                <a:latin typeface="Times New Roman" pitchFamily="18" charset="0"/>
                <a:cs typeface="Times New Roman" pitchFamily="18" charset="0"/>
              </a:rPr>
              <a:t>), oesophagus (</a:t>
            </a:r>
            <a:r>
              <a:rPr lang="en-GB" sz="2200" b="0" dirty="0" err="1">
                <a:latin typeface="Times New Roman" pitchFamily="18" charset="0"/>
                <a:cs typeface="Times New Roman" pitchFamily="18" charset="0"/>
              </a:rPr>
              <a:t>mari</a:t>
            </a:r>
            <a:r>
              <a:rPr lang="en-GB" sz="2200" b="0" dirty="0">
                <a:latin typeface="Times New Roman" pitchFamily="18" charset="0"/>
                <a:cs typeface="Times New Roman" pitchFamily="18" charset="0"/>
              </a:rPr>
              <a:t>’) and both the carotid arteries and jugular veins (</a:t>
            </a:r>
            <a:r>
              <a:rPr lang="en-GB" sz="2200" b="0" dirty="0" err="1">
                <a:latin typeface="Times New Roman" pitchFamily="18" charset="0"/>
                <a:cs typeface="Times New Roman" pitchFamily="18" charset="0"/>
              </a:rPr>
              <a:t>wadajain</a:t>
            </a:r>
            <a:r>
              <a:rPr lang="en-GB" sz="2200" b="0" dirty="0">
                <a:latin typeface="Times New Roman" pitchFamily="18" charset="0"/>
                <a:cs typeface="Times New Roman" pitchFamily="18" charset="0"/>
              </a:rPr>
              <a:t>) without severing the spinal cord to hasten the bleeding and death of the animal.</a:t>
            </a:r>
            <a:endParaRPr lang="en-US" sz="2200" b="0" dirty="0">
              <a:latin typeface="Times New Roman" pitchFamily="18" charset="0"/>
              <a:cs typeface="Times New Roman" pitchFamily="18" charset="0"/>
            </a:endParaRPr>
          </a:p>
          <a:p>
            <a:pPr marL="457200" indent="-457200" algn="just">
              <a:spcBef>
                <a:spcPts val="600"/>
              </a:spcBef>
              <a:buFont typeface="+mj-lt"/>
              <a:buAutoNum type="arabicPeriod"/>
              <a:defRPr/>
            </a:pPr>
            <a:r>
              <a:rPr lang="en-US" sz="2200" b="0" dirty="0">
                <a:latin typeface="Times New Roman" pitchFamily="18" charset="0"/>
                <a:cs typeface="Times New Roman" pitchFamily="18" charset="0"/>
              </a:rPr>
              <a:t>Together with </a:t>
            </a:r>
            <a:r>
              <a:rPr lang="en-US" sz="2200" b="0" dirty="0" err="1">
                <a:latin typeface="Times New Roman" pitchFamily="18" charset="0"/>
                <a:cs typeface="Times New Roman" pitchFamily="18" charset="0"/>
              </a:rPr>
              <a:t>tasmiyah</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Bismillah</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Allahu</a:t>
            </a:r>
            <a:r>
              <a:rPr lang="en-US" sz="2200" b="0" dirty="0">
                <a:latin typeface="Times New Roman" pitchFamily="18" charset="0"/>
                <a:cs typeface="Times New Roman" pitchFamily="18" charset="0"/>
              </a:rPr>
              <a:t> Akbar); which is commissioning </a:t>
            </a:r>
            <a:r>
              <a:rPr lang="ar-KW" sz="2200" b="0" dirty="0">
                <a:latin typeface="Times New Roman" pitchFamily="18" charset="0"/>
                <a:cs typeface="Times New Roman" pitchFamily="18" charset="0"/>
              </a:rPr>
              <a:t>فرض</a:t>
            </a:r>
            <a:r>
              <a:rPr lang="en-US" sz="2200" b="0" dirty="0">
                <a:latin typeface="Times New Roman" pitchFamily="18" charset="0"/>
                <a:cs typeface="Times New Roman" pitchFamily="18" charset="0"/>
              </a:rPr>
              <a:t> in </a:t>
            </a:r>
            <a:r>
              <a:rPr lang="en-US" sz="2200" b="0" dirty="0" err="1">
                <a:latin typeface="Times New Roman" pitchFamily="18" charset="0"/>
                <a:cs typeface="Times New Roman" pitchFamily="18" charset="0"/>
              </a:rPr>
              <a:t>Hanafi</a:t>
            </a:r>
            <a:r>
              <a:rPr lang="en-US" sz="2200" b="0" dirty="0">
                <a:latin typeface="Times New Roman" pitchFamily="18" charset="0"/>
                <a:cs typeface="Times New Roman" pitchFamily="18" charset="0"/>
              </a:rPr>
              <a:t>, Maliki and </a:t>
            </a:r>
            <a:r>
              <a:rPr lang="en-US" sz="2200" b="0" dirty="0" err="1">
                <a:latin typeface="Times New Roman" pitchFamily="18" charset="0"/>
                <a:cs typeface="Times New Roman" pitchFamily="18" charset="0"/>
              </a:rPr>
              <a:t>Hanbali</a:t>
            </a:r>
            <a:r>
              <a:rPr lang="en-US" sz="2200" b="0" dirty="0">
                <a:latin typeface="Times New Roman" pitchFamily="18" charset="0"/>
                <a:cs typeface="Times New Roman" pitchFamily="18" charset="0"/>
              </a:rPr>
              <a:t> schools in general.</a:t>
            </a:r>
          </a:p>
        </p:txBody>
      </p:sp>
      <p:sp>
        <p:nvSpPr>
          <p:cNvPr id="32772" name="Rectangle 6"/>
          <p:cNvSpPr>
            <a:spLocks noChangeArrowheads="1"/>
          </p:cNvSpPr>
          <p:nvPr/>
        </p:nvSpPr>
        <p:spPr bwMode="auto">
          <a:xfrm>
            <a:off x="228600" y="71414"/>
            <a:ext cx="8382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الذبح الحلال</a:t>
            </a:r>
            <a:r>
              <a:rPr lang="ar-KW" sz="2800">
                <a:solidFill>
                  <a:schemeClr val="bg1"/>
                </a:solidFill>
                <a:latin typeface="Simplified Arabic" pitchFamily="18" charset="-78"/>
                <a:cs typeface="Simplified Arabic" pitchFamily="18" charset="-78"/>
              </a:rPr>
              <a:t>:</a:t>
            </a:r>
          </a:p>
        </p:txBody>
      </p:sp>
      <p:sp>
        <p:nvSpPr>
          <p:cNvPr id="32773" name="Rectangle 3"/>
          <p:cNvSpPr>
            <a:spLocks noChangeArrowheads="1"/>
          </p:cNvSpPr>
          <p:nvPr/>
        </p:nvSpPr>
        <p:spPr bwMode="auto">
          <a:xfrm>
            <a:off x="228600" y="3424214"/>
            <a:ext cx="83820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Halal slaughtering</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81000" y="4163990"/>
            <a:ext cx="3902075" cy="1570037"/>
          </a:xfrm>
          <a:prstGeom prst="rect">
            <a:avLst/>
          </a:prstGeom>
          <a:noFill/>
          <a:ln w="9525">
            <a:noFill/>
            <a:miter lim="800000"/>
            <a:headEnd/>
            <a:tailEnd/>
          </a:ln>
        </p:spPr>
        <p:txBody>
          <a:bodyPr anchor="ctr">
            <a:spAutoFit/>
          </a:bodyPr>
          <a:lstStyle/>
          <a:p>
            <a:pPr algn="just"/>
            <a:r>
              <a:rPr lang="en-US" sz="2400" b="0">
                <a:latin typeface="Calibri" pitchFamily="34" charset="0"/>
              </a:rPr>
              <a:t>Example of a Halal slaughtered beef showing proper Halal cut done in one stroke.</a:t>
            </a:r>
          </a:p>
        </p:txBody>
      </p:sp>
      <p:pic>
        <p:nvPicPr>
          <p:cNvPr id="33795" name="Picture 1"/>
          <p:cNvPicPr>
            <a:picLocks noChangeAspect="1" noChangeArrowheads="1"/>
          </p:cNvPicPr>
          <p:nvPr/>
        </p:nvPicPr>
        <p:blipFill>
          <a:blip r:embed="rId2"/>
          <a:srcRect/>
          <a:stretch>
            <a:fillRect/>
          </a:stretch>
        </p:blipFill>
        <p:spPr bwMode="auto">
          <a:xfrm>
            <a:off x="4432300" y="3800452"/>
            <a:ext cx="4483100" cy="2514600"/>
          </a:xfrm>
          <a:prstGeom prst="rect">
            <a:avLst/>
          </a:prstGeom>
          <a:noFill/>
          <a:ln w="9525">
            <a:noFill/>
            <a:miter lim="800000"/>
            <a:headEnd/>
            <a:tailEnd/>
          </a:ln>
        </p:spPr>
      </p:pic>
      <p:pic>
        <p:nvPicPr>
          <p:cNvPr id="33796" name="صورة 2" descr="C:\Users\Quantum\Pictures\Untitledسصصصص.png"/>
          <p:cNvPicPr>
            <a:picLocks noChangeAspect="1" noChangeArrowheads="1"/>
          </p:cNvPicPr>
          <p:nvPr/>
        </p:nvPicPr>
        <p:blipFill>
          <a:blip r:embed="rId3"/>
          <a:srcRect/>
          <a:stretch>
            <a:fillRect/>
          </a:stretch>
        </p:blipFill>
        <p:spPr bwMode="auto">
          <a:xfrm>
            <a:off x="4302125" y="142852"/>
            <a:ext cx="4537075" cy="2743200"/>
          </a:xfrm>
          <a:prstGeom prst="rect">
            <a:avLst/>
          </a:prstGeom>
          <a:noFill/>
          <a:ln w="9525">
            <a:noFill/>
            <a:miter lim="800000"/>
            <a:headEnd/>
            <a:tailEnd/>
          </a:ln>
        </p:spPr>
      </p:pic>
      <p:sp>
        <p:nvSpPr>
          <p:cNvPr id="33797" name="Rectangle 1"/>
          <p:cNvSpPr>
            <a:spLocks noChangeArrowheads="1"/>
          </p:cNvSpPr>
          <p:nvPr/>
        </p:nvSpPr>
        <p:spPr bwMode="auto">
          <a:xfrm>
            <a:off x="381000" y="479402"/>
            <a:ext cx="3902075" cy="1200150"/>
          </a:xfrm>
          <a:prstGeom prst="rect">
            <a:avLst/>
          </a:prstGeom>
          <a:noFill/>
          <a:ln w="9525">
            <a:noFill/>
            <a:miter lim="800000"/>
            <a:headEnd/>
            <a:tailEnd/>
          </a:ln>
        </p:spPr>
        <p:txBody>
          <a:bodyPr anchor="ctr">
            <a:spAutoFit/>
          </a:bodyPr>
          <a:lstStyle/>
          <a:p>
            <a:pPr indent="215900" algn="just" rtl="1" eaLnBrk="0" hangingPunct="0"/>
            <a:r>
              <a:rPr lang="ar-EG" sz="2400">
                <a:latin typeface="Simplified Arabic" pitchFamily="18" charset="-78"/>
                <a:ea typeface="Times New Roman" pitchFamily="18" charset="0"/>
                <a:cs typeface="Simplified Arabic" pitchFamily="18" charset="-78"/>
              </a:rPr>
              <a:t>مثال يوضح مواضع الذبح السليمة للبقرة بالطريقة الشرعية في حركة واحدة بالسكين</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1000" y="5445102"/>
            <a:ext cx="8305800" cy="831850"/>
          </a:xfrm>
          <a:prstGeom prst="rect">
            <a:avLst/>
          </a:prstGeom>
          <a:noFill/>
          <a:ln w="9525">
            <a:noFill/>
            <a:miter lim="800000"/>
            <a:headEnd/>
            <a:tailEnd/>
          </a:ln>
        </p:spPr>
        <p:txBody>
          <a:bodyPr anchor="ctr">
            <a:spAutoFit/>
          </a:bodyPr>
          <a:lstStyle/>
          <a:p>
            <a:pPr algn="ctr" rtl="1"/>
            <a:r>
              <a:rPr lang="ar-EG" sz="2400">
                <a:latin typeface="Simplified Arabic" pitchFamily="18" charset="-78"/>
                <a:ea typeface="Times New Roman" pitchFamily="18" charset="0"/>
                <a:cs typeface="Simplified Arabic" pitchFamily="18" charset="-78"/>
              </a:rPr>
              <a:t>مثال يوضح الطريقة المناسبة للذبح الحلال للدواجن</a:t>
            </a:r>
            <a:endParaRPr lang="en-US" sz="2400" b="0">
              <a:latin typeface="Calibri" pitchFamily="34" charset="0"/>
              <a:ea typeface="Times New Roman" pitchFamily="18" charset="0"/>
              <a:cs typeface="Calibri" pitchFamily="34" charset="0"/>
            </a:endParaRPr>
          </a:p>
          <a:p>
            <a:pPr algn="ctr"/>
            <a:r>
              <a:rPr lang="en-US" sz="2400" b="0">
                <a:latin typeface="Calibri" pitchFamily="34" charset="0"/>
                <a:ea typeface="Times New Roman" pitchFamily="18" charset="0"/>
                <a:cs typeface="Calibri" pitchFamily="34" charset="0"/>
              </a:rPr>
              <a:t>An example showing proper Halal cut made on poultry</a:t>
            </a:r>
            <a:endParaRPr lang="en-US" sz="2400" b="0" i="1">
              <a:latin typeface="Calibri" pitchFamily="34" charset="0"/>
              <a:ea typeface="Times New Roman" pitchFamily="18" charset="0"/>
              <a:cs typeface="Calibri" pitchFamily="34" charset="0"/>
            </a:endParaRPr>
          </a:p>
        </p:txBody>
      </p:sp>
      <p:graphicFrame>
        <p:nvGraphicFramePr>
          <p:cNvPr id="34819" name="Object 7"/>
          <p:cNvGraphicFramePr>
            <a:graphicFrameLocks noChangeAspect="1"/>
          </p:cNvGraphicFramePr>
          <p:nvPr/>
        </p:nvGraphicFramePr>
        <p:xfrm>
          <a:off x="815975" y="71414"/>
          <a:ext cx="7291388" cy="5257800"/>
        </p:xfrm>
        <a:graphic>
          <a:graphicData uri="http://schemas.openxmlformats.org/presentationml/2006/ole">
            <p:oleObj spid="_x0000_s1026" name="Slide" r:id="rId3" imgW="4285599" imgH="3212616" progId="PowerPoint.Slide.12">
              <p:embed/>
            </p:oleObj>
          </a:graphicData>
        </a:graphic>
      </p:graphicFrame>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19100" y="142852"/>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معالجة ومناولة وتخزين </a:t>
            </a:r>
            <a:r>
              <a:rPr lang="ar-KW" sz="2800">
                <a:solidFill>
                  <a:schemeClr val="bg1"/>
                </a:solidFill>
                <a:latin typeface="Simplified Arabic" pitchFamily="18" charset="-78"/>
                <a:cs typeface="Simplified Arabic" pitchFamily="18" charset="-78"/>
              </a:rPr>
              <a:t>الذبائح </a:t>
            </a:r>
            <a:r>
              <a:rPr lang="ar-EG" sz="2800">
                <a:solidFill>
                  <a:schemeClr val="bg1"/>
                </a:solidFill>
                <a:latin typeface="Simplified Arabic" pitchFamily="18" charset="-78"/>
                <a:cs typeface="Simplified Arabic" pitchFamily="18" charset="-78"/>
              </a:rPr>
              <a:t>الحلال</a:t>
            </a:r>
            <a:r>
              <a:rPr lang="ar-KW" sz="2800">
                <a:solidFill>
                  <a:schemeClr val="bg1"/>
                </a:solidFill>
                <a:latin typeface="Simplified Arabic" pitchFamily="18" charset="-78"/>
                <a:cs typeface="Simplified Arabic" pitchFamily="18" charset="-78"/>
              </a:rPr>
              <a:t> واللحوم الناتجة عنها</a:t>
            </a:r>
            <a:r>
              <a:rPr lang="ar-EG" sz="2800">
                <a:solidFill>
                  <a:schemeClr val="bg1"/>
                </a:solidFill>
                <a:latin typeface="Simplified Arabic" pitchFamily="18" charset="-78"/>
                <a:cs typeface="Simplified Arabic" pitchFamily="18" charset="-78"/>
              </a:rPr>
              <a:t>:</a:t>
            </a:r>
            <a:endParaRPr lang="en-US" sz="2800">
              <a:solidFill>
                <a:schemeClr val="bg1"/>
              </a:solidFill>
              <a:latin typeface="Simplified Arabic" pitchFamily="18" charset="-78"/>
              <a:cs typeface="Simplified Arabic" pitchFamily="18" charset="-78"/>
            </a:endParaRPr>
          </a:p>
        </p:txBody>
      </p:sp>
      <p:sp>
        <p:nvSpPr>
          <p:cNvPr id="35843" name="Rectangle 3"/>
          <p:cNvSpPr>
            <a:spLocks noChangeArrowheads="1"/>
          </p:cNvSpPr>
          <p:nvPr/>
        </p:nvSpPr>
        <p:spPr bwMode="auto">
          <a:xfrm>
            <a:off x="381000" y="3114652"/>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Halal processing, handling and storage</a:t>
            </a:r>
          </a:p>
        </p:txBody>
      </p:sp>
      <p:sp>
        <p:nvSpPr>
          <p:cNvPr id="35844" name="Rectangle 3"/>
          <p:cNvSpPr>
            <a:spLocks noChangeArrowheads="1"/>
          </p:cNvSpPr>
          <p:nvPr/>
        </p:nvSpPr>
        <p:spPr bwMode="auto">
          <a:xfrm>
            <a:off x="381000" y="752452"/>
            <a:ext cx="8191500" cy="2308225"/>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ويقصد بها عملية تهيئة وتصنيع وإنتاج وتجميع واستخلاص ومعالجة وتخزين ونقل وتسليم وإعداد وتعبئة وطهي وإذابة وتقديم وعرض </a:t>
            </a:r>
            <a:r>
              <a:rPr lang="ar-KW" sz="2400">
                <a:latin typeface="Simplified Arabic" pitchFamily="18" charset="-78"/>
                <a:cs typeface="Simplified Arabic" pitchFamily="18" charset="-78"/>
              </a:rPr>
              <a:t>الذبائح الحلال واللحوم الناتجة عنها</a:t>
            </a:r>
            <a:r>
              <a:rPr lang="ar-EG" sz="2400">
                <a:latin typeface="Simplified Arabic" pitchFamily="18" charset="-78"/>
                <a:cs typeface="Simplified Arabic" pitchFamily="18" charset="-78"/>
              </a:rPr>
              <a:t>.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713140"/>
            <a:ext cx="8191500" cy="2678112"/>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The making, manufacturing, producing, collecting, extracting, processing, storing, transporting, delivering, preparing, treating, preserving, packing, cooking, thawing, serving and displaying of Halal items.</a:t>
            </a:r>
            <a:endParaRPr lang="en-US" sz="2800" dirty="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571500" y="381000"/>
            <a:ext cx="80010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تطهير خطوط الإنتاج النجسة:</a:t>
            </a:r>
            <a:endParaRPr lang="en-US" sz="2800">
              <a:solidFill>
                <a:schemeClr val="bg1"/>
              </a:solidFill>
              <a:latin typeface="Simplified Arabic" pitchFamily="18" charset="-78"/>
              <a:cs typeface="Simplified Arabic" pitchFamily="18" charset="-78"/>
            </a:endParaRPr>
          </a:p>
        </p:txBody>
      </p:sp>
      <p:sp>
        <p:nvSpPr>
          <p:cNvPr id="36867"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Tahara of Najis lines</a:t>
            </a:r>
          </a:p>
        </p:txBody>
      </p:sp>
      <p:sp>
        <p:nvSpPr>
          <p:cNvPr id="36868"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لا يعاد استخدام خطوط الإنتاج الخاصة بمنتجات الخنزير أو مشتقاته لإنتاج </a:t>
            </a:r>
            <a:r>
              <a:rPr lang="ar-KW" sz="2400">
                <a:latin typeface="Simplified Arabic" pitchFamily="18" charset="-78"/>
                <a:cs typeface="Simplified Arabic" pitchFamily="18" charset="-78"/>
              </a:rPr>
              <a:t>الذبائح الحلال واللحوم الناتجة عنها</a:t>
            </a:r>
            <a:r>
              <a:rPr lang="ar-EG" sz="2400">
                <a:latin typeface="Simplified Arabic" pitchFamily="18" charset="-78"/>
                <a:cs typeface="Simplified Arabic" pitchFamily="18" charset="-78"/>
              </a:rPr>
              <a:t>.</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1308100"/>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The processing lines of porcine production or its derivatives cannot be used for Halal Production.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228600" y="71414"/>
            <a:ext cx="8610600" cy="2678113"/>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أما </a:t>
            </a:r>
            <a:r>
              <a:rPr lang="ar-KW" sz="2800">
                <a:latin typeface="Simplified Arabic" pitchFamily="18" charset="-78"/>
                <a:cs typeface="Simplified Arabic" pitchFamily="18" charset="-78"/>
              </a:rPr>
              <a:t>الذبائح </a:t>
            </a:r>
            <a:r>
              <a:rPr lang="ar-EG" sz="2800">
                <a:latin typeface="Simplified Arabic" pitchFamily="18" charset="-78"/>
                <a:cs typeface="Simplified Arabic" pitchFamily="18" charset="-78"/>
              </a:rPr>
              <a:t>المذبوحة بطريقة تخالف اشتراطات الذبح الشرعية، فيجوز تحويل خط إنتاج الحرام إلى إنتاج الحلال إذا تم تطهيره تماماً وذلك من خلال تنظيفه حسب الأصول التي تقتضيها الشريعة الإسلامية.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228600" y="2995589"/>
            <a:ext cx="8610600" cy="3324225"/>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However, if the Halal slaughtered meat was complied with the Shariah requirements, the interchangeably use for Haram Production into Halal production line is permitted if Tahara is completely performed on the line that is by ritually cleansing the lines as required by Shariah.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381000" y="3048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ويجب أن تتولى الإشراف والتحقق من سلامة عملية </a:t>
            </a:r>
            <a:r>
              <a:rPr lang="ar-KW" sz="2800">
                <a:latin typeface="Simplified Arabic" pitchFamily="18" charset="-78"/>
                <a:cs typeface="Simplified Arabic" pitchFamily="18" charset="-78"/>
              </a:rPr>
              <a:t>التطهير </a:t>
            </a:r>
            <a:r>
              <a:rPr lang="ar-EG" sz="2800">
                <a:latin typeface="Simplified Arabic" pitchFamily="18" charset="-78"/>
                <a:cs typeface="Simplified Arabic" pitchFamily="18" charset="-78"/>
              </a:rPr>
              <a:t>إحدى الهيئات الإسلامية المختصة.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667000"/>
            <a:ext cx="8191500" cy="1684338"/>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This procedure shall be supervised and verified by the Islamic competent authority.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هيئة أو جهة اعتماد </a:t>
            </a:r>
            <a:r>
              <a:rPr lang="ar-KW" sz="2800">
                <a:solidFill>
                  <a:schemeClr val="bg1"/>
                </a:solidFill>
                <a:latin typeface="Simplified Arabic" pitchFamily="18" charset="-78"/>
                <a:cs typeface="Simplified Arabic" pitchFamily="18" charset="-78"/>
              </a:rPr>
              <a:t>الذبائح </a:t>
            </a:r>
            <a:r>
              <a:rPr lang="ar-EG" sz="2800">
                <a:solidFill>
                  <a:schemeClr val="bg1"/>
                </a:solidFill>
                <a:latin typeface="Simplified Arabic" pitchFamily="18" charset="-78"/>
                <a:cs typeface="Simplified Arabic" pitchFamily="18" charset="-78"/>
              </a:rPr>
              <a:t>الحلال:</a:t>
            </a:r>
            <a:endParaRPr lang="en-US" sz="2800">
              <a:solidFill>
                <a:schemeClr val="bg1"/>
              </a:solidFill>
              <a:latin typeface="Simplified Arabic" pitchFamily="18" charset="-78"/>
              <a:cs typeface="Simplified Arabic" pitchFamily="18" charset="-78"/>
            </a:endParaRPr>
          </a:p>
        </p:txBody>
      </p:sp>
      <p:sp>
        <p:nvSpPr>
          <p:cNvPr id="39939"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r>
              <a:rPr lang="en-US" sz="2800">
                <a:solidFill>
                  <a:schemeClr val="bg1"/>
                </a:solidFill>
                <a:latin typeface="Times New Roman" pitchFamily="18" charset="0"/>
                <a:cs typeface="Times New Roman" pitchFamily="18" charset="0"/>
              </a:rPr>
              <a:t>Halal certifying authority or body (HCB)</a:t>
            </a:r>
          </a:p>
        </p:txBody>
      </p:sp>
      <p:sp>
        <p:nvSpPr>
          <p:cNvPr id="39940"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هي الهيئة المختصة التي يُناط بها عملية اعتماد الهيئات التي تقوم بإصدار شهادات </a:t>
            </a:r>
            <a:r>
              <a:rPr lang="ar-KW" sz="2400">
                <a:latin typeface="Simplified Arabic" pitchFamily="18" charset="-78"/>
                <a:cs typeface="Simplified Arabic" pitchFamily="18" charset="-78"/>
              </a:rPr>
              <a:t>الذبح </a:t>
            </a:r>
            <a:r>
              <a:rPr lang="ar-EG" sz="2400">
                <a:latin typeface="Simplified Arabic" pitchFamily="18" charset="-78"/>
                <a:cs typeface="Simplified Arabic" pitchFamily="18" charset="-78"/>
              </a:rPr>
              <a:t>الحلال.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 competent authority that is assigned to control and issue HALAL certificates recognized by the relevant authority in the importing country.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الدولة المصدّرة:</a:t>
            </a:r>
            <a:endParaRPr lang="en-US" sz="2800">
              <a:solidFill>
                <a:schemeClr val="bg1"/>
              </a:solidFill>
              <a:latin typeface="Simplified Arabic" pitchFamily="18" charset="-78"/>
              <a:cs typeface="Simplified Arabic" pitchFamily="18" charset="-78"/>
            </a:endParaRPr>
          </a:p>
        </p:txBody>
      </p:sp>
      <p:sp>
        <p:nvSpPr>
          <p:cNvPr id="40963" name="Rectangle 3"/>
          <p:cNvSpPr>
            <a:spLocks noChangeArrowheads="1"/>
          </p:cNvSpPr>
          <p:nvPr/>
        </p:nvSpPr>
        <p:spPr bwMode="auto">
          <a:xfrm>
            <a:off x="381000" y="1905000"/>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Exporting Country (EC)</a:t>
            </a:r>
          </a:p>
        </p:txBody>
      </p:sp>
      <p:sp>
        <p:nvSpPr>
          <p:cNvPr id="40964" name="Rectangle 3"/>
          <p:cNvSpPr>
            <a:spLocks noChangeArrowheads="1"/>
          </p:cNvSpPr>
          <p:nvPr/>
        </p:nvSpPr>
        <p:spPr bwMode="auto">
          <a:xfrm>
            <a:off x="381000" y="828675"/>
            <a:ext cx="8191500" cy="738188"/>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هي الدولة المصدرة </a:t>
            </a:r>
            <a:r>
              <a:rPr lang="ar-KW" sz="2400">
                <a:latin typeface="Simplified Arabic" pitchFamily="18" charset="-78"/>
                <a:cs typeface="Simplified Arabic" pitchFamily="18" charset="-78"/>
              </a:rPr>
              <a:t>للذبائح </a:t>
            </a:r>
            <a:r>
              <a:rPr lang="ar-EG" sz="2400">
                <a:latin typeface="Simplified Arabic" pitchFamily="18" charset="-78"/>
                <a:cs typeface="Simplified Arabic" pitchFamily="18" charset="-78"/>
              </a:rPr>
              <a:t>الحلال وخدماته.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2459038"/>
            <a:ext cx="8191500" cy="523875"/>
          </a:xfrm>
          <a:prstGeom prst="rect">
            <a:avLst/>
          </a:prstGeom>
          <a:solidFill>
            <a:schemeClr val="bg1">
              <a:lumMod val="95000"/>
            </a:schemeClr>
          </a:solidFill>
          <a:ln>
            <a:noFill/>
          </a:ln>
        </p:spPr>
        <p:txBody>
          <a:bodyPr>
            <a:spAutoFit/>
          </a:bodyPr>
          <a:lstStyle/>
          <a:p>
            <a:pPr algn="just">
              <a:defRPr/>
            </a:pPr>
            <a:r>
              <a:rPr lang="en-US" sz="2800" b="0" dirty="0">
                <a:latin typeface="Times New Roman" pitchFamily="18" charset="0"/>
                <a:cs typeface="Times New Roman" pitchFamily="18" charset="0"/>
              </a:rPr>
              <a:t>A country that exports Halal products and services.</a:t>
            </a:r>
          </a:p>
        </p:txBody>
      </p:sp>
      <p:grpSp>
        <p:nvGrpSpPr>
          <p:cNvPr id="2" name="Group 11"/>
          <p:cNvGrpSpPr>
            <a:grpSpLocks/>
          </p:cNvGrpSpPr>
          <p:nvPr/>
        </p:nvGrpSpPr>
        <p:grpSpPr bwMode="auto">
          <a:xfrm>
            <a:off x="381000" y="3657600"/>
            <a:ext cx="8191500" cy="2667000"/>
            <a:chOff x="381000" y="3657600"/>
            <a:chExt cx="8191500" cy="2667000"/>
          </a:xfrm>
        </p:grpSpPr>
        <p:sp>
          <p:nvSpPr>
            <p:cNvPr id="40967" name="Rectangle 7"/>
            <p:cNvSpPr>
              <a:spLocks noChangeArrowheads="1"/>
            </p:cNvSpPr>
            <p:nvPr/>
          </p:nvSpPr>
          <p:spPr bwMode="auto">
            <a:xfrm>
              <a:off x="381000" y="3657600"/>
              <a:ext cx="8191500" cy="523220"/>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الدولة المستوردة:</a:t>
              </a:r>
              <a:endParaRPr lang="en-US" sz="2800">
                <a:solidFill>
                  <a:schemeClr val="bg1"/>
                </a:solidFill>
                <a:latin typeface="Simplified Arabic" pitchFamily="18" charset="-78"/>
                <a:cs typeface="Simplified Arabic" pitchFamily="18" charset="-78"/>
              </a:endParaRPr>
            </a:p>
          </p:txBody>
        </p:sp>
        <p:sp>
          <p:nvSpPr>
            <p:cNvPr id="40968" name="Rectangle 3"/>
            <p:cNvSpPr>
              <a:spLocks noChangeArrowheads="1"/>
            </p:cNvSpPr>
            <p:nvPr/>
          </p:nvSpPr>
          <p:spPr bwMode="auto">
            <a:xfrm>
              <a:off x="381000" y="5247092"/>
              <a:ext cx="8191500" cy="523220"/>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Importing Country (IC)</a:t>
              </a:r>
            </a:p>
          </p:txBody>
        </p:sp>
        <p:sp>
          <p:nvSpPr>
            <p:cNvPr id="40969" name="Rectangle 3"/>
            <p:cNvSpPr>
              <a:spLocks noChangeArrowheads="1"/>
            </p:cNvSpPr>
            <p:nvPr/>
          </p:nvSpPr>
          <p:spPr bwMode="auto">
            <a:xfrm>
              <a:off x="381000" y="4170112"/>
              <a:ext cx="8191500" cy="738664"/>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هي الدولة المستوردة </a:t>
              </a:r>
              <a:r>
                <a:rPr lang="ar-KW" sz="2400">
                  <a:latin typeface="Simplified Arabic" pitchFamily="18" charset="-78"/>
                  <a:cs typeface="Simplified Arabic" pitchFamily="18" charset="-78"/>
                </a:rPr>
                <a:t>لذبائح </a:t>
              </a:r>
              <a:r>
                <a:rPr lang="ar-EG" sz="2400">
                  <a:latin typeface="Simplified Arabic" pitchFamily="18" charset="-78"/>
                  <a:cs typeface="Simplified Arabic" pitchFamily="18" charset="-78"/>
                </a:rPr>
                <a:t>الحلال وخدماته. </a:t>
              </a:r>
              <a:endParaRPr lang="en-US" sz="2400">
                <a:latin typeface="Simplified Arabic" pitchFamily="18" charset="-78"/>
                <a:cs typeface="Simplified Arabic" pitchFamily="18" charset="-78"/>
              </a:endParaRPr>
            </a:p>
          </p:txBody>
        </p:sp>
        <p:sp>
          <p:nvSpPr>
            <p:cNvPr id="11" name="Rectangle 3"/>
            <p:cNvSpPr>
              <a:spLocks noChangeArrowheads="1"/>
            </p:cNvSpPr>
            <p:nvPr/>
          </p:nvSpPr>
          <p:spPr bwMode="auto">
            <a:xfrm>
              <a:off x="381000" y="5800725"/>
              <a:ext cx="8191500" cy="523875"/>
            </a:xfrm>
            <a:prstGeom prst="rect">
              <a:avLst/>
            </a:prstGeom>
            <a:solidFill>
              <a:schemeClr val="bg1">
                <a:lumMod val="95000"/>
              </a:schemeClr>
            </a:solidFill>
            <a:ln>
              <a:noFill/>
            </a:ln>
          </p:spPr>
          <p:txBody>
            <a:bodyPr>
              <a:spAutoFit/>
            </a:bodyPr>
            <a:lstStyle/>
            <a:p>
              <a:pPr algn="just">
                <a:defRPr/>
              </a:pPr>
              <a:r>
                <a:rPr lang="en-US" sz="2800" b="0" dirty="0">
                  <a:latin typeface="Times New Roman" pitchFamily="18" charset="0"/>
                  <a:cs typeface="Times New Roman" pitchFamily="18" charset="0"/>
                </a:rPr>
                <a:t>A country that imports Halal products and services. </a:t>
              </a:r>
            </a:p>
          </p:txBody>
        </p:sp>
      </p:gr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هيئة أو جهة منح شهادات </a:t>
            </a:r>
            <a:r>
              <a:rPr lang="ar-KW" sz="2800">
                <a:solidFill>
                  <a:schemeClr val="bg1"/>
                </a:solidFill>
                <a:latin typeface="Simplified Arabic" pitchFamily="18" charset="-78"/>
                <a:cs typeface="Simplified Arabic" pitchFamily="18" charset="-78"/>
              </a:rPr>
              <a:t>الذبح </a:t>
            </a:r>
            <a:r>
              <a:rPr lang="ar-EG" sz="2800">
                <a:solidFill>
                  <a:schemeClr val="bg1"/>
                </a:solidFill>
                <a:latin typeface="Simplified Arabic" pitchFamily="18" charset="-78"/>
                <a:cs typeface="Simplified Arabic" pitchFamily="18" charset="-78"/>
              </a:rPr>
              <a:t>الحلال:</a:t>
            </a:r>
            <a:endParaRPr lang="en-US" sz="2800">
              <a:solidFill>
                <a:schemeClr val="bg1"/>
              </a:solidFill>
              <a:latin typeface="Simplified Arabic" pitchFamily="18" charset="-78"/>
              <a:cs typeface="Simplified Arabic" pitchFamily="18" charset="-78"/>
            </a:endParaRPr>
          </a:p>
        </p:txBody>
      </p:sp>
      <p:sp>
        <p:nvSpPr>
          <p:cNvPr id="41987"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r>
              <a:rPr lang="en-US" sz="2800">
                <a:solidFill>
                  <a:schemeClr val="bg1"/>
                </a:solidFill>
                <a:latin typeface="Times New Roman" pitchFamily="18" charset="0"/>
                <a:cs typeface="Times New Roman" pitchFamily="18" charset="0"/>
              </a:rPr>
              <a:t>Halal accreditation authority or body (HAB)</a:t>
            </a:r>
          </a:p>
        </p:txBody>
      </p:sp>
      <p:sp>
        <p:nvSpPr>
          <p:cNvPr id="41988"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هي الجهة التي تختص بالرقابة وبإصدار شهادات </a:t>
            </a:r>
            <a:r>
              <a:rPr lang="ar-KW" sz="2400">
                <a:latin typeface="Simplified Arabic" pitchFamily="18" charset="-78"/>
                <a:cs typeface="Simplified Arabic" pitchFamily="18" charset="-78"/>
              </a:rPr>
              <a:t>الذبح </a:t>
            </a:r>
            <a:r>
              <a:rPr lang="ar-EG" sz="2400">
                <a:latin typeface="Simplified Arabic" pitchFamily="18" charset="-78"/>
                <a:cs typeface="Simplified Arabic" pitchFamily="18" charset="-78"/>
              </a:rPr>
              <a:t>الحلال والمعترف بها من جانب الهيئة المختصة في الدولة المستوردة.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1684337"/>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 authorized body that performs accreditation for bodies involved in Halal certification </a:t>
            </a:r>
            <a:endParaRPr lang="en-US" sz="2800" dirty="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933450"/>
            <a:ext cx="8534400" cy="1911350"/>
          </a:xfrm>
          <a:prstGeom prst="rect">
            <a:avLst/>
          </a:prstGeom>
          <a:solidFill>
            <a:schemeClr val="accent6">
              <a:lumMod val="20000"/>
              <a:lumOff val="80000"/>
            </a:schemeClr>
          </a:solidFill>
          <a:ln>
            <a:noFill/>
          </a:ln>
        </p:spPr>
        <p:txBody>
          <a:bodyPr>
            <a:spAutoFit/>
          </a:bodyPr>
          <a:lstStyle/>
          <a:p>
            <a:pPr algn="just" rtl="1">
              <a:lnSpc>
                <a:spcPct val="170000"/>
              </a:lnSpc>
              <a:spcBef>
                <a:spcPts val="600"/>
              </a:spcBef>
              <a:defRPr/>
            </a:pPr>
            <a:r>
              <a:rPr lang="ar-EG" sz="2400" dirty="0">
                <a:latin typeface="Simplified Arabic" pitchFamily="18" charset="-78"/>
                <a:cs typeface="Simplified Arabic" pitchFamily="18" charset="-78"/>
              </a:rPr>
              <a:t>يقدم هذا النموذج إرشادات تتعلق بإنتاج وإعداد ومناولة وتخزين المنتجات الغذائية من الأطعمة والأشربة والملابس الجلدية والدوائية وكذلك مستحضرات التجميل، ومنتجات العناية بالجسم والبشرة التي تخلو من المكونات المحرمة. </a:t>
            </a:r>
            <a:endParaRPr lang="en-US" sz="2400" dirty="0">
              <a:latin typeface="Simplified Arabic" pitchFamily="18" charset="-78"/>
              <a:cs typeface="Simplified Arabic" pitchFamily="18" charset="-78"/>
            </a:endParaRPr>
          </a:p>
        </p:txBody>
      </p:sp>
      <p:sp>
        <p:nvSpPr>
          <p:cNvPr id="6147" name="Rectangle 3"/>
          <p:cNvSpPr>
            <a:spLocks noChangeArrowheads="1"/>
          </p:cNvSpPr>
          <p:nvPr/>
        </p:nvSpPr>
        <p:spPr bwMode="auto">
          <a:xfrm>
            <a:off x="304800" y="3844925"/>
            <a:ext cx="8534400" cy="2251075"/>
          </a:xfrm>
          <a:prstGeom prst="rect">
            <a:avLst/>
          </a:prstGeom>
          <a:solidFill>
            <a:schemeClr val="bg1"/>
          </a:solidFill>
          <a:ln w="9525">
            <a:noFill/>
            <a:miter lim="800000"/>
            <a:headEnd/>
            <a:tailEnd/>
          </a:ln>
        </p:spPr>
        <p:txBody>
          <a:bodyPr>
            <a:spAutoFit/>
          </a:bodyPr>
          <a:lstStyle/>
          <a:p>
            <a:pPr algn="just">
              <a:lnSpc>
                <a:spcPct val="150000"/>
              </a:lnSpc>
              <a:spcBef>
                <a:spcPts val="600"/>
              </a:spcBef>
            </a:pPr>
            <a:r>
              <a:rPr lang="en-US" sz="2400">
                <a:latin typeface="Calibri" pitchFamily="34" charset="0"/>
              </a:rPr>
              <a:t>This Halal Standard Model* provides guidelines related to the production, preparation, handling and storage of Halal food and drinks, leather garments medicine, cosmetics and skincare and healthcare products. </a:t>
            </a:r>
          </a:p>
        </p:txBody>
      </p:sp>
      <p:sp>
        <p:nvSpPr>
          <p:cNvPr id="6148" name="Rectangle 3"/>
          <p:cNvSpPr>
            <a:spLocks noChangeArrowheads="1"/>
          </p:cNvSpPr>
          <p:nvPr/>
        </p:nvSpPr>
        <p:spPr bwMode="auto">
          <a:xfrm>
            <a:off x="304800" y="76200"/>
            <a:ext cx="8534400" cy="523875"/>
          </a:xfrm>
          <a:prstGeom prst="rect">
            <a:avLst/>
          </a:prstGeom>
          <a:solidFill>
            <a:srgbClr val="0070C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النطـاق</a:t>
            </a:r>
            <a:endParaRPr lang="en-US" sz="2800" b="0">
              <a:solidFill>
                <a:schemeClr val="bg1"/>
              </a:solidFill>
              <a:latin typeface="Calibri" pitchFamily="34" charset="0"/>
            </a:endParaRPr>
          </a:p>
        </p:txBody>
      </p:sp>
      <p:sp>
        <p:nvSpPr>
          <p:cNvPr id="6149" name="Rectangle 5"/>
          <p:cNvSpPr>
            <a:spLocks noChangeArrowheads="1"/>
          </p:cNvSpPr>
          <p:nvPr/>
        </p:nvSpPr>
        <p:spPr bwMode="auto">
          <a:xfrm>
            <a:off x="266700" y="6248400"/>
            <a:ext cx="8077200" cy="554038"/>
          </a:xfrm>
          <a:prstGeom prst="rect">
            <a:avLst/>
          </a:prstGeom>
          <a:noFill/>
          <a:ln w="9525">
            <a:noFill/>
            <a:miter lim="800000"/>
            <a:headEnd/>
            <a:tailEnd/>
          </a:ln>
        </p:spPr>
        <p:txBody>
          <a:bodyPr>
            <a:spAutoFit/>
          </a:bodyPr>
          <a:lstStyle/>
          <a:p>
            <a:r>
              <a:rPr lang="en-US" sz="1000" b="0">
                <a:latin typeface="Calibri" pitchFamily="34" charset="0"/>
              </a:rPr>
              <a:t>5F-Halal: Free from stunning, Free from mechanical slaughtering, Free from Alcohol, Free from non-Muslim slaughter men, Free from Haram Najis ingredients or Istihala as a mean of looking at Haram Najis ingredients as Halal based on the assumption of transformation or consumption.  </a:t>
            </a:r>
            <a:r>
              <a:rPr lang="en-US" sz="1000" b="0">
                <a:latin typeface="Times New Roman" pitchFamily="18" charset="0"/>
                <a:cs typeface="Times New Roman" pitchFamily="18" charset="0"/>
              </a:rPr>
              <a:t>100% pure Halal products.</a:t>
            </a:r>
            <a:r>
              <a:rPr lang="en-US" sz="1000" b="0">
                <a:latin typeface="Calibri" pitchFamily="34" charset="0"/>
              </a:rPr>
              <a:t>     </a:t>
            </a:r>
            <a:endParaRPr lang="ar-KW" sz="1000" b="0">
              <a:latin typeface="Calibri" pitchFamily="34" charset="0"/>
              <a:cs typeface="Times New Roman" pitchFamily="18" charset="0"/>
            </a:endParaRPr>
          </a:p>
        </p:txBody>
      </p:sp>
      <p:sp>
        <p:nvSpPr>
          <p:cNvPr id="6150" name="Rectangle 3"/>
          <p:cNvSpPr>
            <a:spLocks noChangeArrowheads="1"/>
          </p:cNvSpPr>
          <p:nvPr/>
        </p:nvSpPr>
        <p:spPr bwMode="auto">
          <a:xfrm>
            <a:off x="266700" y="3043238"/>
            <a:ext cx="8572500" cy="523875"/>
          </a:xfrm>
          <a:prstGeom prst="rect">
            <a:avLst/>
          </a:prstGeom>
          <a:solidFill>
            <a:srgbClr val="0070C0"/>
          </a:solidFill>
          <a:ln w="9525">
            <a:noFill/>
            <a:miter lim="800000"/>
            <a:headEnd/>
            <a:tailEnd/>
          </a:ln>
        </p:spPr>
        <p:txBody>
          <a:bodyPr>
            <a:spAutoFit/>
          </a:bodyPr>
          <a:lstStyle/>
          <a:p>
            <a:pPr algn="just">
              <a:spcBef>
                <a:spcPts val="600"/>
              </a:spcBef>
            </a:pPr>
            <a:r>
              <a:rPr lang="en-US" sz="2800" b="0">
                <a:solidFill>
                  <a:schemeClr val="bg1"/>
                </a:solidFill>
                <a:latin typeface="Calibri" pitchFamily="34" charset="0"/>
              </a:rPr>
              <a:t>Scope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KW" sz="2800">
                <a:solidFill>
                  <a:schemeClr val="bg1"/>
                </a:solidFill>
                <a:latin typeface="Simplified Arabic" pitchFamily="18" charset="-78"/>
                <a:cs typeface="Simplified Arabic" pitchFamily="18" charset="-78"/>
              </a:rPr>
              <a:t>المسالخ </a:t>
            </a:r>
            <a:r>
              <a:rPr lang="ar-EG" sz="2800">
                <a:solidFill>
                  <a:schemeClr val="bg1"/>
                </a:solidFill>
                <a:latin typeface="Simplified Arabic" pitchFamily="18" charset="-78"/>
                <a:cs typeface="Simplified Arabic" pitchFamily="18" charset="-78"/>
              </a:rPr>
              <a:t>الحلال المعتمدة وبرنامج الحلال: </a:t>
            </a:r>
            <a:endParaRPr lang="en-US" sz="2800">
              <a:solidFill>
                <a:schemeClr val="bg1"/>
              </a:solidFill>
              <a:latin typeface="Simplified Arabic" pitchFamily="18" charset="-78"/>
              <a:cs typeface="Simplified Arabic" pitchFamily="18" charset="-78"/>
            </a:endParaRPr>
          </a:p>
        </p:txBody>
      </p:sp>
      <p:sp>
        <p:nvSpPr>
          <p:cNvPr id="43011"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r>
              <a:rPr lang="en-US" sz="2800">
                <a:solidFill>
                  <a:schemeClr val="bg1"/>
                </a:solidFill>
                <a:latin typeface="Times New Roman" pitchFamily="18" charset="0"/>
                <a:cs typeface="Times New Roman" pitchFamily="18" charset="0"/>
              </a:rPr>
              <a:t>Approved Halal Premises and Halal Program</a:t>
            </a:r>
          </a:p>
        </p:txBody>
      </p:sp>
      <p:sp>
        <p:nvSpPr>
          <p:cNvPr id="43012"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تُعد كافة </a:t>
            </a:r>
            <a:r>
              <a:rPr lang="ar-KW" sz="2400">
                <a:latin typeface="Simplified Arabic" pitchFamily="18" charset="-78"/>
                <a:cs typeface="Simplified Arabic" pitchFamily="18" charset="-78"/>
              </a:rPr>
              <a:t>المسالخ </a:t>
            </a:r>
            <a:r>
              <a:rPr lang="ar-EG" sz="2400">
                <a:latin typeface="Simplified Arabic" pitchFamily="18" charset="-78"/>
                <a:cs typeface="Simplified Arabic" pitchFamily="18" charset="-78"/>
              </a:rPr>
              <a:t>التي تخضع لإشراف هيئة شهادات الحلال "منشآت حلال معتمدة" لإنتاج </a:t>
            </a:r>
            <a:r>
              <a:rPr lang="ar-KW" sz="2400">
                <a:latin typeface="Simplified Arabic" pitchFamily="18" charset="-78"/>
                <a:cs typeface="Simplified Arabic" pitchFamily="18" charset="-78"/>
              </a:rPr>
              <a:t>الذبائح </a:t>
            </a:r>
            <a:r>
              <a:rPr lang="ar-EG" sz="2400">
                <a:latin typeface="Simplified Arabic" pitchFamily="18" charset="-78"/>
                <a:cs typeface="Simplified Arabic" pitchFamily="18" charset="-78"/>
              </a:rPr>
              <a:t>الحلال.</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1684337"/>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All Plants supervised by the HCB are considered as "Approved Halal Premises" to produce Halal products.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81000" y="304800"/>
            <a:ext cx="8191500" cy="2570163"/>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وتلتزم هذه المنشآت المعتمدة كذلك بوضع مجموعة من الإجراءات الموثقة تعرف باسم "برنامج الحلال" والمتوافقة مع اشتراطات معايير الحلال الخاصة التي تطبقها هيئة شهادات الحلال المعيّنة.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3114675"/>
            <a:ext cx="8191500" cy="2600325"/>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Such approved premises are also required to have a set of documented procedures known as a "Halal Program" in accordance with the requirement of Halal standards implemented by the appointed HCB.</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81000" y="142852"/>
            <a:ext cx="8191500" cy="2570163"/>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ويقع على عاتق هيئة شهادات الحلال إخطار الهيئة المعينة في الدولة المستوردة بأي قوائم جديدة </a:t>
            </a:r>
            <a:r>
              <a:rPr lang="ar-KW" sz="2800">
                <a:latin typeface="Simplified Arabic" pitchFamily="18" charset="-78"/>
                <a:cs typeface="Simplified Arabic" pitchFamily="18" charset="-78"/>
              </a:rPr>
              <a:t>للمسالخ </a:t>
            </a:r>
            <a:r>
              <a:rPr lang="ar-EG" sz="2800">
                <a:latin typeface="Simplified Arabic" pitchFamily="18" charset="-78"/>
                <a:cs typeface="Simplified Arabic" pitchFamily="18" charset="-78"/>
              </a:rPr>
              <a:t>في الدولة المصدرة </a:t>
            </a:r>
            <a:r>
              <a:rPr lang="ar-KW" sz="2800">
                <a:latin typeface="Simplified Arabic" pitchFamily="18" charset="-78"/>
                <a:cs typeface="Simplified Arabic" pitchFamily="18" charset="-78"/>
              </a:rPr>
              <a:t>لذبائح </a:t>
            </a:r>
            <a:r>
              <a:rPr lang="ar-EG" sz="2800">
                <a:latin typeface="Simplified Arabic" pitchFamily="18" charset="-78"/>
                <a:cs typeface="Simplified Arabic" pitchFamily="18" charset="-78"/>
              </a:rPr>
              <a:t>اللحوم والمنتجات </a:t>
            </a:r>
            <a:r>
              <a:rPr lang="ar-KW" sz="2800">
                <a:latin typeface="Simplified Arabic" pitchFamily="18" charset="-78"/>
                <a:cs typeface="Simplified Arabic" pitchFamily="18" charset="-78"/>
              </a:rPr>
              <a:t>الثانوية منها </a:t>
            </a:r>
            <a:r>
              <a:rPr lang="ar-EG" sz="2800">
                <a:latin typeface="Simplified Arabic" pitchFamily="18" charset="-78"/>
                <a:cs typeface="Simplified Arabic" pitchFamily="18" charset="-78"/>
              </a:rPr>
              <a:t>إلى الدولة المستوردة.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3028927"/>
            <a:ext cx="8191500" cy="2600325"/>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It is the responsibility of the HCB to notify the designated authority in the IC* of any new listing of plants in the country exporting meat and food products into the IC.</a:t>
            </a:r>
          </a:p>
        </p:txBody>
      </p:sp>
      <p:sp>
        <p:nvSpPr>
          <p:cNvPr id="45060" name="Rectangle 4"/>
          <p:cNvSpPr>
            <a:spLocks noChangeArrowheads="1"/>
          </p:cNvSpPr>
          <p:nvPr/>
        </p:nvSpPr>
        <p:spPr bwMode="auto">
          <a:xfrm>
            <a:off x="76200" y="5838820"/>
            <a:ext cx="2971800" cy="369887"/>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IC: Importing Country. </a:t>
            </a:r>
            <a:endParaRPr lang="ar-KW" dirty="0"/>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81000" y="3048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 ويجب أن تكون المسالخ/ محلات الذبح مزودة بالمرافق اللازمة لتطبيق معايير العناية بالحيوانات</a:t>
            </a:r>
            <a:r>
              <a:rPr lang="ar-KW" sz="2800">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667000"/>
            <a:ext cx="8191500" cy="1684338"/>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IN" sz="2800" b="0" dirty="0">
                <a:latin typeface="Times New Roman" pitchFamily="18" charset="0"/>
                <a:cs typeface="Times New Roman" pitchFamily="18" charset="0"/>
              </a:rPr>
              <a:t>Abattoirs should be equipped with the facilities required for the good application of animal welfare standards</a:t>
            </a:r>
            <a:endParaRPr lang="en-US"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81000" y="152400"/>
            <a:ext cx="8191500" cy="2570163"/>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والتي تشمل مرافق تفريغ حمولة الحيوانات</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ومرافق الإيداع المؤقت</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وتوفير العلف والماء</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وفحص الحيوان بعد الذبح، والسيطرة على حركة الحيوان داخل السلخانة</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وتأمين الحيوانات وصناديق الذبح.</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3408363"/>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IN" sz="2800" b="0" dirty="0">
                <a:latin typeface="Times New Roman" pitchFamily="18" charset="0"/>
                <a:cs typeface="Times New Roman" pitchFamily="18" charset="0"/>
              </a:rPr>
              <a:t>Including unloading facilities, </a:t>
            </a:r>
            <a:r>
              <a:rPr lang="en-US" sz="2800" b="0" dirty="0" err="1">
                <a:latin typeface="Times New Roman" pitchFamily="18" charset="0"/>
                <a:cs typeface="Times New Roman" pitchFamily="18" charset="0"/>
              </a:rPr>
              <a:t>lairage</a:t>
            </a:r>
            <a:r>
              <a:rPr lang="en-US" sz="2800" b="0" dirty="0">
                <a:latin typeface="Times New Roman" pitchFamily="18" charset="0"/>
                <a:cs typeface="Times New Roman" pitchFamily="18" charset="0"/>
              </a:rPr>
              <a:t>*</a:t>
            </a:r>
            <a:r>
              <a:rPr lang="en-IN" sz="2800" b="0" dirty="0">
                <a:latin typeface="Times New Roman" pitchFamily="18" charset="0"/>
                <a:cs typeface="Times New Roman" pitchFamily="18" charset="0"/>
              </a:rPr>
              <a:t>, availability of feed and water, anti-</a:t>
            </a:r>
            <a:r>
              <a:rPr lang="en-IN" sz="2800" b="0" dirty="0" err="1">
                <a:latin typeface="Times New Roman" pitchFamily="18" charset="0"/>
                <a:cs typeface="Times New Roman" pitchFamily="18" charset="0"/>
              </a:rPr>
              <a:t>mortum</a:t>
            </a:r>
            <a:r>
              <a:rPr lang="en-IN" sz="2800" b="0" dirty="0">
                <a:latin typeface="Times New Roman" pitchFamily="18" charset="0"/>
                <a:cs typeface="Times New Roman" pitchFamily="18" charset="0"/>
              </a:rPr>
              <a:t> inspection, controlling animal movement inside the SH, securing animals and slaughtering boxes.</a:t>
            </a:r>
            <a:endParaRPr lang="en-US" sz="2800" b="0" dirty="0">
              <a:latin typeface="Times New Roman" pitchFamily="18" charset="0"/>
              <a:cs typeface="Times New Roman" pitchFamily="18" charset="0"/>
            </a:endParaRPr>
          </a:p>
        </p:txBody>
      </p:sp>
      <p:sp>
        <p:nvSpPr>
          <p:cNvPr id="47108" name="Rectangle 4"/>
          <p:cNvSpPr>
            <a:spLocks noChangeArrowheads="1"/>
          </p:cNvSpPr>
          <p:nvPr/>
        </p:nvSpPr>
        <p:spPr bwMode="auto">
          <a:xfrm>
            <a:off x="152400" y="6400800"/>
            <a:ext cx="8839200" cy="369888"/>
          </a:xfrm>
          <a:prstGeom prst="rect">
            <a:avLst/>
          </a:prstGeom>
          <a:noFill/>
          <a:ln w="9525">
            <a:noFill/>
            <a:miter lim="800000"/>
            <a:headEnd/>
            <a:tailEnd/>
          </a:ln>
        </p:spPr>
        <p:txBody>
          <a:bodyPr>
            <a:spAutoFit/>
          </a:bodyPr>
          <a:lstStyle/>
          <a:p>
            <a:r>
              <a:rPr lang="en-US" b="0">
                <a:latin typeface="Times New Roman" pitchFamily="18" charset="0"/>
                <a:cs typeface="Times New Roman" pitchFamily="18" charset="0"/>
              </a:rPr>
              <a:t>* lairage: a place where cattle or sheep may be rested on the way to market or slaughter.</a:t>
            </a:r>
            <a:endParaRPr lang="ar-KW" b="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الكفاءة الخاصة بالحلال:</a:t>
            </a:r>
            <a:endParaRPr lang="en-US" sz="2800">
              <a:solidFill>
                <a:schemeClr val="bg1"/>
              </a:solidFill>
              <a:latin typeface="Simplified Arabic" pitchFamily="18" charset="-78"/>
              <a:cs typeface="Simplified Arabic" pitchFamily="18" charset="-78"/>
            </a:endParaRPr>
          </a:p>
        </p:txBody>
      </p:sp>
      <p:sp>
        <p:nvSpPr>
          <p:cNvPr id="48131"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Halal Competency</a:t>
            </a:r>
          </a:p>
        </p:txBody>
      </p:sp>
      <p:sp>
        <p:nvSpPr>
          <p:cNvPr id="48132" name="Rectangle 3"/>
          <p:cNvSpPr>
            <a:spLocks noChangeArrowheads="1"/>
          </p:cNvSpPr>
          <p:nvPr/>
        </p:nvSpPr>
        <p:spPr bwMode="auto">
          <a:xfrm>
            <a:off x="381000" y="990600"/>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يتمتع العاملون بمكتب هيئة شهادات الحلال وفريقه الميداني بالأهلية كمشرفين/مدققين للحلال.</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1684337"/>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 HCB office personnel and field staff are qualified as Halal Supervisors/Auditors.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ويجب عليهم تلبية المعايير والمؤهلات التي تتطلبها هيئة تأهيل الدولة المصدرة أو أي هيئة تأهيل معترف بها من قبل الدولة المستوردة.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They should have attained the standards and qualifications of the EC Qualification Authority or of any Qualification Authority recognized by the IC.</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العمال الأكفاء لإجراء الذبح الحلال:</a:t>
            </a:r>
            <a:endParaRPr lang="en-US" sz="2800">
              <a:solidFill>
                <a:schemeClr val="bg1"/>
              </a:solidFill>
              <a:latin typeface="Simplified Arabic" pitchFamily="18" charset="-78"/>
              <a:cs typeface="Simplified Arabic" pitchFamily="18" charset="-78"/>
            </a:endParaRPr>
          </a:p>
        </p:txBody>
      </p:sp>
      <p:sp>
        <p:nvSpPr>
          <p:cNvPr id="50179" name="Rectangle 3"/>
          <p:cNvSpPr>
            <a:spLocks noChangeArrowheads="1"/>
          </p:cNvSpPr>
          <p:nvPr/>
        </p:nvSpPr>
        <p:spPr bwMode="auto">
          <a:xfrm>
            <a:off x="381000" y="2895600"/>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Competent Halal Slaughter Persons</a:t>
            </a:r>
          </a:p>
        </p:txBody>
      </p:sp>
      <p:sp>
        <p:nvSpPr>
          <p:cNvPr id="50180" name="Rectangle 3"/>
          <p:cNvSpPr>
            <a:spLocks noChangeArrowheads="1"/>
          </p:cNvSpPr>
          <p:nvPr/>
        </p:nvSpPr>
        <p:spPr bwMode="auto">
          <a:xfrm>
            <a:off x="381000" y="990600"/>
            <a:ext cx="8191500" cy="1708150"/>
          </a:xfrm>
          <a:prstGeom prst="rect">
            <a:avLst/>
          </a:prstGeom>
          <a:noFill/>
          <a:ln w="9525">
            <a:noFill/>
            <a:miter lim="800000"/>
            <a:headEnd/>
            <a:tailEnd/>
          </a:ln>
        </p:spPr>
        <p:txBody>
          <a:bodyPr>
            <a:spAutoFit/>
          </a:bodyPr>
          <a:lstStyle/>
          <a:p>
            <a:pPr algn="just" rtl="1">
              <a:lnSpc>
                <a:spcPct val="150000"/>
              </a:lnSpc>
              <a:spcBef>
                <a:spcPts val="600"/>
              </a:spcBef>
            </a:pPr>
            <a:r>
              <a:rPr lang="ar-EG" sz="2400">
                <a:latin typeface="Simplified Arabic" pitchFamily="18" charset="-78"/>
                <a:cs typeface="Simplified Arabic" pitchFamily="18" charset="-78"/>
              </a:rPr>
              <a:t>يجب أن يكون كافة عمال الذبح المعينين من قبل مصانع الحلال من المسلمين ويجب التحقق من شخصيتهم من جانب السلطة الإسلامية للدولة المصدرة أو هيئة شهادات الحلال.</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449638"/>
            <a:ext cx="8191500" cy="1954212"/>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All slaughter men employed by the Halal plants are to be competent Muslims and verified by the Islamic Authority of the EC or HCB.</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كما يلتزم عمال الذبح الحلال بالحصول على </a:t>
            </a:r>
            <a:r>
              <a:rPr lang="ar-KW" sz="2800">
                <a:latin typeface="Simplified Arabic" pitchFamily="18" charset="-78"/>
                <a:cs typeface="Simplified Arabic" pitchFamily="18" charset="-78"/>
              </a:rPr>
              <a:t>شهادات الأهلية بالشروع بهذه المهنة من </a:t>
            </a:r>
            <a:r>
              <a:rPr lang="ar-EG" sz="2800">
                <a:latin typeface="Simplified Arabic" pitchFamily="18" charset="-78"/>
                <a:cs typeface="Simplified Arabic" pitchFamily="18" charset="-78"/>
              </a:rPr>
              <a:t>جهات </a:t>
            </a:r>
            <a:r>
              <a:rPr lang="ar-KW" sz="2800">
                <a:latin typeface="Simplified Arabic" pitchFamily="18" charset="-78"/>
                <a:cs typeface="Simplified Arabic" pitchFamily="18" charset="-78"/>
              </a:rPr>
              <a:t>تدريب معتمدة من</a:t>
            </a:r>
            <a:r>
              <a:rPr lang="ar-EG" sz="2800">
                <a:latin typeface="Simplified Arabic" pitchFamily="18" charset="-78"/>
                <a:cs typeface="Simplified Arabic" pitchFamily="18" charset="-78"/>
              </a:rPr>
              <a:t> </a:t>
            </a:r>
            <a:r>
              <a:rPr lang="ar-KW" sz="2800">
                <a:latin typeface="Simplified Arabic" pitchFamily="18" charset="-78"/>
                <a:cs typeface="Simplified Arabic" pitchFamily="18" charset="-78"/>
              </a:rPr>
              <a:t>ا</a:t>
            </a:r>
            <a:r>
              <a:rPr lang="ar-EG" sz="2800">
                <a:latin typeface="Simplified Arabic" pitchFamily="18" charset="-78"/>
                <a:cs typeface="Simplified Arabic" pitchFamily="18" charset="-78"/>
              </a:rPr>
              <a:t>لدولة المستوردة.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In addition, Halal slaughter men are also required to obtain the Islamic credentials that are laid down by the Approved Halal Training Providers (AHTP) of the IC.</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ومن حقه أن توفر له هذه المصانع الظروف اللازمة لممارسة العبادات المفروضة.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1684338"/>
          </a:xfrm>
          <a:prstGeom prst="rect">
            <a:avLst/>
          </a:prstGeom>
          <a:solidFill>
            <a:schemeClr val="bg1">
              <a:lumMod val="95000"/>
            </a:schemeClr>
          </a:solidFill>
          <a:ln>
            <a:noFill/>
          </a:ln>
        </p:spPr>
        <p:txBody>
          <a:bodyPr>
            <a:spAutoFit/>
          </a:bodyPr>
          <a:lstStyle/>
          <a:p>
            <a:pPr algn="just">
              <a:lnSpc>
                <a:spcPct val="200000"/>
              </a:lnSpc>
              <a:defRPr/>
            </a:pPr>
            <a:r>
              <a:rPr lang="en-US" sz="2800" b="0" dirty="0">
                <a:latin typeface="Times New Roman" pitchFamily="18" charset="0"/>
                <a:cs typeface="Times New Roman" pitchFamily="18" charset="0"/>
              </a:rPr>
              <a:t>These plants are required to provide the appropriate conditions to perform his worships.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933450"/>
            <a:ext cx="85344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t>بعض هذه الإرشادات توجبه الشريعة الإسلامية ومن الضروري الالتزام به، وبعضه الآخر توصي به، فيما تفرض القوانين التنظيمية بعضه الآخر لغرض منح المستهلك المسلم المزيد من الثقة رغم أن الشريعة الإسلامية لا توجبه. </a:t>
            </a:r>
            <a:endParaRPr lang="en-US" sz="2400" dirty="0">
              <a:latin typeface="Simplified Arabic" pitchFamily="18" charset="-78"/>
              <a:cs typeface="Simplified Arabic" pitchFamily="18" charset="-78"/>
            </a:endParaRPr>
          </a:p>
        </p:txBody>
      </p:sp>
      <p:sp>
        <p:nvSpPr>
          <p:cNvPr id="7171" name="Rectangle 3"/>
          <p:cNvSpPr>
            <a:spLocks noChangeArrowheads="1"/>
          </p:cNvSpPr>
          <p:nvPr/>
        </p:nvSpPr>
        <p:spPr bwMode="auto">
          <a:xfrm>
            <a:off x="304800" y="3581400"/>
            <a:ext cx="8534400" cy="2805113"/>
          </a:xfrm>
          <a:prstGeom prst="rect">
            <a:avLst/>
          </a:prstGeom>
          <a:solidFill>
            <a:schemeClr val="bg1"/>
          </a:solidFill>
          <a:ln w="9525">
            <a:noFill/>
            <a:miter lim="800000"/>
            <a:headEnd/>
            <a:tailEnd/>
          </a:ln>
        </p:spPr>
        <p:txBody>
          <a:bodyPr>
            <a:spAutoFit/>
          </a:bodyPr>
          <a:lstStyle/>
          <a:p>
            <a:pPr algn="just">
              <a:lnSpc>
                <a:spcPct val="150000"/>
              </a:lnSpc>
              <a:spcBef>
                <a:spcPts val="600"/>
              </a:spcBef>
            </a:pPr>
            <a:r>
              <a:rPr lang="en-US" sz="2400">
                <a:latin typeface="Calibri" pitchFamily="34" charset="0"/>
              </a:rPr>
              <a:t>Some of these guidelines are mandated by Shariah and are necessary to adhere to, some are recommended, whilst some are of a regulatory nature which, although are not required by Shariah, are intended to provide the Muslim consumer added confidence.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381000" y="381000"/>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المشرفون الأكفاء للذبح الحلال: </a:t>
            </a:r>
            <a:endParaRPr lang="en-US" sz="2800">
              <a:solidFill>
                <a:schemeClr val="bg1"/>
              </a:solidFill>
              <a:latin typeface="Simplified Arabic" pitchFamily="18" charset="-78"/>
              <a:cs typeface="Simplified Arabic" pitchFamily="18" charset="-78"/>
            </a:endParaRPr>
          </a:p>
        </p:txBody>
      </p:sp>
      <p:sp>
        <p:nvSpPr>
          <p:cNvPr id="53251" name="Rectangle 3"/>
          <p:cNvSpPr>
            <a:spLocks noChangeArrowheads="1"/>
          </p:cNvSpPr>
          <p:nvPr/>
        </p:nvSpPr>
        <p:spPr bwMode="auto">
          <a:xfrm>
            <a:off x="381000" y="3282950"/>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Competent Halal supervisor</a:t>
            </a:r>
          </a:p>
        </p:txBody>
      </p:sp>
      <p:sp>
        <p:nvSpPr>
          <p:cNvPr id="53252" name="Rectangle 3"/>
          <p:cNvSpPr>
            <a:spLocks noChangeArrowheads="1"/>
          </p:cNvSpPr>
          <p:nvPr/>
        </p:nvSpPr>
        <p:spPr bwMode="auto">
          <a:xfrm>
            <a:off x="381000" y="990600"/>
            <a:ext cx="8191500" cy="2216150"/>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يجب أن يكون كافة المشرفين الذين </a:t>
            </a:r>
            <a:r>
              <a:rPr lang="ar-KW" sz="2400">
                <a:latin typeface="Simplified Arabic" pitchFamily="18" charset="-78"/>
                <a:cs typeface="Simplified Arabic" pitchFamily="18" charset="-78"/>
              </a:rPr>
              <a:t>تتعاقد معهم مسالخ الذبائح </a:t>
            </a:r>
            <a:r>
              <a:rPr lang="ar-EG" sz="2400">
                <a:latin typeface="Simplified Arabic" pitchFamily="18" charset="-78"/>
                <a:cs typeface="Simplified Arabic" pitchFamily="18" charset="-78"/>
              </a:rPr>
              <a:t>الحلال </a:t>
            </a:r>
            <a:r>
              <a:rPr lang="ar-KW" sz="2400">
                <a:latin typeface="Simplified Arabic" pitchFamily="18" charset="-78"/>
                <a:cs typeface="Simplified Arabic" pitchFamily="18" charset="-78"/>
              </a:rPr>
              <a:t>ومنتجاتها </a:t>
            </a:r>
            <a:r>
              <a:rPr lang="ar-EG" sz="2400">
                <a:latin typeface="Simplified Arabic" pitchFamily="18" charset="-78"/>
                <a:cs typeface="Simplified Arabic" pitchFamily="18" charset="-78"/>
              </a:rPr>
              <a:t>من المسلمين ويجب التحقق من شخصيتهم من جانب السلطة الإسلامية للدولة المصدرة أو هيئة شهادات الحلال.</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93065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All supervisors employed by the Halal plants are to be competent Muslims and employed by the Islamic Authority of the EC or HCB.</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كما يتعهد </a:t>
            </a:r>
            <a:r>
              <a:rPr lang="ar-KW" sz="2800">
                <a:latin typeface="Simplified Arabic" pitchFamily="18" charset="-78"/>
                <a:cs typeface="Simplified Arabic" pitchFamily="18" charset="-78"/>
              </a:rPr>
              <a:t>مشرفو </a:t>
            </a:r>
            <a:r>
              <a:rPr lang="ar-EG" sz="2800">
                <a:latin typeface="Simplified Arabic" pitchFamily="18" charset="-78"/>
                <a:cs typeface="Simplified Arabic" pitchFamily="18" charset="-78"/>
              </a:rPr>
              <a:t>الذبح الحلال بالحصول على </a:t>
            </a:r>
            <a:r>
              <a:rPr lang="ar-KW" sz="2800">
                <a:latin typeface="Simplified Arabic" pitchFamily="18" charset="-78"/>
                <a:cs typeface="Simplified Arabic" pitchFamily="18" charset="-78"/>
              </a:rPr>
              <a:t>شهادات الأهلية بالشروع بهذه المهنة من </a:t>
            </a:r>
            <a:r>
              <a:rPr lang="ar-EG" sz="2800">
                <a:latin typeface="Simplified Arabic" pitchFamily="18" charset="-78"/>
                <a:cs typeface="Simplified Arabic" pitchFamily="18" charset="-78"/>
              </a:rPr>
              <a:t>جهات </a:t>
            </a:r>
            <a:r>
              <a:rPr lang="ar-KW" sz="2800">
                <a:latin typeface="Simplified Arabic" pitchFamily="18" charset="-78"/>
                <a:cs typeface="Simplified Arabic" pitchFamily="18" charset="-78"/>
              </a:rPr>
              <a:t>تدريب معتمدة من</a:t>
            </a:r>
            <a:r>
              <a:rPr lang="ar-EG" sz="2800">
                <a:latin typeface="Simplified Arabic" pitchFamily="18" charset="-78"/>
                <a:cs typeface="Simplified Arabic" pitchFamily="18" charset="-78"/>
              </a:rPr>
              <a:t> </a:t>
            </a:r>
            <a:r>
              <a:rPr lang="ar-KW" sz="2800">
                <a:latin typeface="Simplified Arabic" pitchFamily="18" charset="-78"/>
                <a:cs typeface="Simplified Arabic" pitchFamily="18" charset="-78"/>
              </a:rPr>
              <a:t>ا</a:t>
            </a:r>
            <a:r>
              <a:rPr lang="ar-EG" sz="2800">
                <a:latin typeface="Simplified Arabic" pitchFamily="18" charset="-78"/>
                <a:cs typeface="Simplified Arabic" pitchFamily="18" charset="-78"/>
              </a:rPr>
              <a:t>لدولة المستوردة.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In addition, Halal supervisors are also required to obtain the Islamic credentials that are laid down by the Approved Halal Training Providers (AHTP) of the IC.</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81000" y="285728"/>
            <a:ext cx="8191500" cy="523875"/>
          </a:xfrm>
          <a:prstGeom prst="rect">
            <a:avLst/>
          </a:prstGeom>
          <a:solidFill>
            <a:srgbClr val="006600"/>
          </a:solidFill>
          <a:ln w="9525">
            <a:noFill/>
            <a:miter lim="800000"/>
            <a:headEnd/>
            <a:tailEnd/>
          </a:ln>
        </p:spPr>
        <p:txBody>
          <a:bodyPr>
            <a:spAutoFit/>
          </a:bodyPr>
          <a:lstStyle/>
          <a:p>
            <a:pPr algn="just" rtl="1">
              <a:spcBef>
                <a:spcPts val="600"/>
              </a:spcBef>
            </a:pPr>
            <a:r>
              <a:rPr lang="ar-EG" sz="2800">
                <a:solidFill>
                  <a:schemeClr val="bg1"/>
                </a:solidFill>
                <a:latin typeface="Simplified Arabic" pitchFamily="18" charset="-78"/>
                <a:cs typeface="Simplified Arabic" pitchFamily="18" charset="-78"/>
              </a:rPr>
              <a:t>الاعتماد والتقييم المستمر: </a:t>
            </a:r>
            <a:endParaRPr lang="en-US" sz="2800">
              <a:solidFill>
                <a:schemeClr val="bg1"/>
              </a:solidFill>
              <a:latin typeface="Simplified Arabic" pitchFamily="18" charset="-78"/>
              <a:cs typeface="Simplified Arabic" pitchFamily="18" charset="-78"/>
            </a:endParaRPr>
          </a:p>
        </p:txBody>
      </p:sp>
      <p:sp>
        <p:nvSpPr>
          <p:cNvPr id="55299" name="Rectangle 3"/>
          <p:cNvSpPr>
            <a:spLocks noChangeArrowheads="1"/>
          </p:cNvSpPr>
          <p:nvPr/>
        </p:nvSpPr>
        <p:spPr bwMode="auto">
          <a:xfrm>
            <a:off x="381000" y="3187678"/>
            <a:ext cx="8191500" cy="523875"/>
          </a:xfrm>
          <a:prstGeom prst="rect">
            <a:avLst/>
          </a:prstGeom>
          <a:solidFill>
            <a:srgbClr val="006600"/>
          </a:solidFill>
          <a:ln w="9525">
            <a:noFill/>
            <a:miter lim="800000"/>
            <a:headEnd/>
            <a:tailEnd/>
          </a:ln>
        </p:spPr>
        <p:txBody>
          <a:bodyPr>
            <a:spAutoFit/>
          </a:bodyPr>
          <a:lstStyle/>
          <a:p>
            <a:pPr algn="just">
              <a:spcBef>
                <a:spcPts val="600"/>
              </a:spcBef>
            </a:pPr>
            <a:r>
              <a:rPr lang="en-US" sz="2800">
                <a:solidFill>
                  <a:schemeClr val="bg1"/>
                </a:solidFill>
                <a:latin typeface="Times New Roman" pitchFamily="18" charset="0"/>
                <a:cs typeface="Times New Roman" pitchFamily="18" charset="0"/>
              </a:rPr>
              <a:t>Approval and On-going Assessment</a:t>
            </a:r>
          </a:p>
        </p:txBody>
      </p:sp>
      <p:sp>
        <p:nvSpPr>
          <p:cNvPr id="55300" name="Rectangle 3"/>
          <p:cNvSpPr>
            <a:spLocks noChangeArrowheads="1"/>
          </p:cNvSpPr>
          <p:nvPr/>
        </p:nvSpPr>
        <p:spPr bwMode="auto">
          <a:xfrm>
            <a:off x="381000" y="895328"/>
            <a:ext cx="8191500" cy="1477963"/>
          </a:xfrm>
          <a:prstGeom prst="rect">
            <a:avLst/>
          </a:prstGeom>
          <a:noFill/>
          <a:ln w="9525">
            <a:noFill/>
            <a:miter lim="800000"/>
            <a:headEnd/>
            <a:tailEnd/>
          </a:ln>
        </p:spPr>
        <p:txBody>
          <a:bodyPr>
            <a:spAutoFit/>
          </a:bodyPr>
          <a:lstStyle/>
          <a:p>
            <a:pPr algn="just" rtl="1">
              <a:lnSpc>
                <a:spcPct val="200000"/>
              </a:lnSpc>
              <a:spcBef>
                <a:spcPts val="600"/>
              </a:spcBef>
            </a:pPr>
            <a:r>
              <a:rPr lang="ar-EG" sz="2400">
                <a:latin typeface="Simplified Arabic" pitchFamily="18" charset="-78"/>
                <a:cs typeface="Simplified Arabic" pitchFamily="18" charset="-78"/>
              </a:rPr>
              <a:t>تصدر هيئة شهادات الحلال موافقتها على برامج الحلال الخاصة </a:t>
            </a:r>
            <a:r>
              <a:rPr lang="ar-KW" sz="2400">
                <a:latin typeface="Simplified Arabic" pitchFamily="18" charset="-78"/>
                <a:cs typeface="Simplified Arabic" pitchFamily="18" charset="-78"/>
              </a:rPr>
              <a:t>بالمسالخ </a:t>
            </a:r>
            <a:r>
              <a:rPr lang="ar-EG" sz="2400">
                <a:latin typeface="Simplified Arabic" pitchFamily="18" charset="-78"/>
                <a:cs typeface="Simplified Arabic" pitchFamily="18" charset="-78"/>
              </a:rPr>
              <a:t>على أساس ما يلي: </a:t>
            </a:r>
            <a:endParaRPr lang="en-US" sz="2400">
              <a:latin typeface="Simplified Arabic" pitchFamily="18" charset="-78"/>
              <a:cs typeface="Simplified Arabic" pitchFamily="18" charset="-78"/>
            </a:endParaRPr>
          </a:p>
        </p:txBody>
      </p:sp>
      <p:sp>
        <p:nvSpPr>
          <p:cNvPr id="7" name="Rectangle 3"/>
          <p:cNvSpPr>
            <a:spLocks noChangeArrowheads="1"/>
          </p:cNvSpPr>
          <p:nvPr/>
        </p:nvSpPr>
        <p:spPr bwMode="auto">
          <a:xfrm>
            <a:off x="381000" y="3835378"/>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The HCB approves the Halal Premises / Halal </a:t>
            </a:r>
            <a:r>
              <a:rPr lang="en-US" sz="2800" b="0" dirty="0" err="1">
                <a:latin typeface="Times New Roman" pitchFamily="18" charset="0"/>
                <a:cs typeface="Times New Roman" pitchFamily="18" charset="0"/>
              </a:rPr>
              <a:t>Programmes</a:t>
            </a:r>
            <a:r>
              <a:rPr lang="en-US" sz="2800" b="0" dirty="0">
                <a:latin typeface="Times New Roman" pitchFamily="18" charset="0"/>
                <a:cs typeface="Times New Roman" pitchFamily="18" charset="0"/>
              </a:rPr>
              <a:t> of exporting plants/production system based 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أ ) قيام </a:t>
            </a:r>
            <a:r>
              <a:rPr lang="ar-KW" sz="2800">
                <a:latin typeface="Simplified Arabic" pitchFamily="18" charset="-78"/>
                <a:cs typeface="Simplified Arabic" pitchFamily="18" charset="-78"/>
              </a:rPr>
              <a:t>مسالخ </a:t>
            </a:r>
            <a:r>
              <a:rPr lang="ar-EG" sz="2800">
                <a:latin typeface="Simplified Arabic" pitchFamily="18" charset="-78"/>
                <a:cs typeface="Simplified Arabic" pitchFamily="18" charset="-78"/>
              </a:rPr>
              <a:t>الحلال بإنتاج أو تصنيع المنتجات الحيوانية الحلال فقط، والتي تمت الموافقة على تصديرها إلى الأسواق الإسلامية.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289560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a) The Halal premises only producing or processing Halal animal products that are approved for export to Muslim markets.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381000" y="152400"/>
            <a:ext cx="8191500" cy="2624138"/>
          </a:xfrm>
          <a:prstGeom prst="rect">
            <a:avLst/>
          </a:prstGeom>
          <a:noFill/>
          <a:ln w="9525">
            <a:noFill/>
            <a:miter lim="800000"/>
            <a:headEnd/>
            <a:tailEnd/>
          </a:ln>
        </p:spPr>
        <p:txBody>
          <a:bodyPr>
            <a:spAutoFit/>
          </a:bodyPr>
          <a:lstStyle/>
          <a:p>
            <a:pPr algn="just" rtl="1">
              <a:lnSpc>
                <a:spcPct val="150000"/>
              </a:lnSpc>
              <a:spcBef>
                <a:spcPts val="600"/>
              </a:spcBef>
            </a:pPr>
            <a:r>
              <a:rPr lang="ar-EG" sz="2800">
                <a:latin typeface="Simplified Arabic" pitchFamily="18" charset="-78"/>
                <a:cs typeface="Simplified Arabic" pitchFamily="18" charset="-78"/>
              </a:rPr>
              <a:t>ب) امتثال </a:t>
            </a:r>
            <a:r>
              <a:rPr lang="ar-KW" sz="2800">
                <a:latin typeface="Simplified Arabic" pitchFamily="18" charset="-78"/>
                <a:cs typeface="Simplified Arabic" pitchFamily="18" charset="-78"/>
              </a:rPr>
              <a:t>مسالخ </a:t>
            </a:r>
            <a:r>
              <a:rPr lang="ar-EG" sz="2800">
                <a:latin typeface="Simplified Arabic" pitchFamily="18" charset="-78"/>
                <a:cs typeface="Simplified Arabic" pitchFamily="18" charset="-78"/>
              </a:rPr>
              <a:t>الحلال لمعايير الحلال الخاصة بالدولة المستوردة، وأي اشتراطات أخرى للوصول إلى الأسواق الخارجية تتعلق بالفصل والتمييز الواضح بين </a:t>
            </a:r>
            <a:r>
              <a:rPr lang="ar-KW" sz="2800">
                <a:latin typeface="Simplified Arabic" pitchFamily="18" charset="-78"/>
                <a:cs typeface="Simplified Arabic" pitchFamily="18" charset="-78"/>
              </a:rPr>
              <a:t>الذبائح </a:t>
            </a:r>
            <a:r>
              <a:rPr lang="ar-EG" sz="2800">
                <a:latin typeface="Simplified Arabic" pitchFamily="18" charset="-78"/>
                <a:cs typeface="Simplified Arabic" pitchFamily="18" charset="-78"/>
              </a:rPr>
              <a:t>الحلال </a:t>
            </a:r>
            <a:r>
              <a:rPr lang="ar-KW" sz="2800">
                <a:latin typeface="Simplified Arabic" pitchFamily="18" charset="-78"/>
                <a:cs typeface="Simplified Arabic" pitchFamily="18" charset="-78"/>
              </a:rPr>
              <a:t>ومنتجاتها من الذبائح </a:t>
            </a:r>
            <a:r>
              <a:rPr lang="ar-EG" sz="2800">
                <a:latin typeface="Simplified Arabic" pitchFamily="18" charset="-78"/>
                <a:cs typeface="Simplified Arabic" pitchFamily="18" charset="-78"/>
              </a:rPr>
              <a:t>غير الحلال، ووضع البطاقات المناسبة عليها ونقلها بالشكل الصحيح. </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3200400"/>
            <a:ext cx="8191500" cy="3246438"/>
          </a:xfrm>
          <a:prstGeom prst="rect">
            <a:avLst/>
          </a:prstGeom>
          <a:solidFill>
            <a:schemeClr val="bg1">
              <a:lumMod val="95000"/>
            </a:schemeClr>
          </a:solidFill>
          <a:ln>
            <a:noFill/>
          </a:ln>
        </p:spPr>
        <p:txBody>
          <a:bodyPr>
            <a:spAutoFit/>
          </a:bodyPr>
          <a:lstStyle/>
          <a:p>
            <a:pPr algn="just">
              <a:lnSpc>
                <a:spcPct val="150000"/>
              </a:lnSpc>
              <a:spcBef>
                <a:spcPts val="600"/>
              </a:spcBef>
              <a:defRPr/>
            </a:pPr>
            <a:r>
              <a:rPr lang="en-US" sz="2800" b="0" dirty="0">
                <a:latin typeface="Times New Roman" pitchFamily="18" charset="0"/>
                <a:cs typeface="Times New Roman" pitchFamily="18" charset="0"/>
              </a:rPr>
              <a:t>b) Halal premises are complying with the IC Halal standards and any other conditions  to the clear segregation, separation and identification of Halal and Non-Halal material and their proper labeling and transportation.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381000" y="152400"/>
            <a:ext cx="8191500" cy="1708150"/>
          </a:xfrm>
          <a:prstGeom prst="rect">
            <a:avLst/>
          </a:prstGeom>
          <a:noFill/>
          <a:ln w="9525">
            <a:noFill/>
            <a:miter lim="800000"/>
            <a:headEnd/>
            <a:tailEnd/>
          </a:ln>
        </p:spPr>
        <p:txBody>
          <a:bodyPr>
            <a:spAutoFit/>
          </a:bodyPr>
          <a:lstStyle/>
          <a:p>
            <a:pPr algn="just" rtl="1">
              <a:lnSpc>
                <a:spcPct val="200000"/>
              </a:lnSpc>
              <a:spcBef>
                <a:spcPts val="600"/>
              </a:spcBef>
            </a:pPr>
            <a:r>
              <a:rPr lang="ar-EG" sz="2800">
                <a:latin typeface="Simplified Arabic" pitchFamily="18" charset="-78"/>
                <a:cs typeface="Simplified Arabic" pitchFamily="18" charset="-78"/>
              </a:rPr>
              <a:t>ج) التزام هذه المنشآت بوضع سجلات مناسبة لضمان مراقبة ومتابعة حركة </a:t>
            </a:r>
            <a:r>
              <a:rPr lang="ar-KW" sz="2800">
                <a:latin typeface="Simplified Arabic" pitchFamily="18" charset="-78"/>
                <a:cs typeface="Simplified Arabic" pitchFamily="18" charset="-78"/>
              </a:rPr>
              <a:t>الذبائح الحلال </a:t>
            </a:r>
            <a:r>
              <a:rPr lang="ar-EG" sz="2800">
                <a:latin typeface="Simplified Arabic" pitchFamily="18" charset="-78"/>
                <a:cs typeface="Simplified Arabic" pitchFamily="18" charset="-78"/>
              </a:rPr>
              <a:t>الحلال</a:t>
            </a:r>
            <a:r>
              <a:rPr lang="ar-KW" sz="2800">
                <a:latin typeface="Simplified Arabic" pitchFamily="18" charset="-78"/>
                <a:cs typeface="Simplified Arabic" pitchFamily="18" charset="-78"/>
              </a:rPr>
              <a:t> ومنتجاتها</a:t>
            </a:r>
            <a:r>
              <a:rPr lang="ar-EG" sz="2800">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81000" y="3200400"/>
            <a:ext cx="8191500" cy="2546350"/>
          </a:xfrm>
          <a:prstGeom prst="rect">
            <a:avLst/>
          </a:prstGeom>
          <a:solidFill>
            <a:schemeClr val="bg1">
              <a:lumMod val="95000"/>
            </a:schemeClr>
          </a:solidFill>
          <a:ln>
            <a:noFill/>
          </a:ln>
        </p:spPr>
        <p:txBody>
          <a:bodyPr>
            <a:spAutoFit/>
          </a:bodyPr>
          <a:lstStyle/>
          <a:p>
            <a:pPr algn="just">
              <a:lnSpc>
                <a:spcPct val="200000"/>
              </a:lnSpc>
              <a:spcBef>
                <a:spcPts val="600"/>
              </a:spcBef>
              <a:defRPr/>
            </a:pPr>
            <a:r>
              <a:rPr lang="en-US" sz="2800" b="0" dirty="0">
                <a:latin typeface="Times New Roman" pitchFamily="18" charset="0"/>
                <a:cs typeface="Times New Roman" pitchFamily="18" charset="0"/>
              </a:rPr>
              <a:t>c) The premises are required to maintain proper records to ensure the movement of Halal products can be monitored / controlled.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txBox="1">
            <a:spLocks/>
          </p:cNvSpPr>
          <p:nvPr/>
        </p:nvSpPr>
        <p:spPr bwMode="auto">
          <a:xfrm>
            <a:off x="685800" y="2286000"/>
            <a:ext cx="7772400" cy="1981200"/>
          </a:xfrm>
          <a:prstGeom prst="rect">
            <a:avLst/>
          </a:prstGeom>
          <a:solidFill>
            <a:srgbClr val="002060"/>
          </a:solidFill>
          <a:ln w="9525">
            <a:noFill/>
            <a:miter lim="800000"/>
            <a:headEnd/>
            <a:tailEnd/>
          </a:ln>
        </p:spPr>
        <p:txBody>
          <a:bodyPr/>
          <a:lstStyle/>
          <a:p>
            <a:pPr algn="ctr" rtl="1" eaLnBrk="0" hangingPunct="0"/>
            <a:r>
              <a:rPr lang="ar-KW" sz="5400">
                <a:solidFill>
                  <a:schemeClr val="bg1"/>
                </a:solidFill>
                <a:latin typeface="Simplified Arabic" pitchFamily="18" charset="-78"/>
                <a:cs typeface="Simplified Arabic" pitchFamily="18" charset="-78"/>
              </a:rPr>
              <a:t>الجزئ الأول: الذبح الحلال</a:t>
            </a:r>
            <a:endParaRPr lang="en-US" sz="5400">
              <a:solidFill>
                <a:schemeClr val="bg1"/>
              </a:solidFill>
              <a:latin typeface="Simplified Arabic" pitchFamily="18" charset="-78"/>
              <a:cs typeface="Simplified Arabic" pitchFamily="18" charset="-78"/>
            </a:endParaRPr>
          </a:p>
          <a:p>
            <a:pPr algn="ctr" rtl="1" eaLnBrk="0" hangingPunct="0"/>
            <a:r>
              <a:rPr lang="en-US" sz="5400">
                <a:solidFill>
                  <a:schemeClr val="bg1"/>
                </a:solidFill>
                <a:latin typeface="Simplified Arabic" pitchFamily="18" charset="-78"/>
                <a:cs typeface="Simplified Arabic" pitchFamily="18" charset="-78"/>
              </a:rPr>
              <a:t>Part One: </a:t>
            </a:r>
            <a:r>
              <a:rPr lang="en-US" sz="5400">
                <a:solidFill>
                  <a:schemeClr val="bg1"/>
                </a:solidFill>
                <a:latin typeface="Calibri" pitchFamily="34" charset="0"/>
              </a:rPr>
              <a:t>Halal Slaughter</a:t>
            </a:r>
            <a:endParaRPr lang="en-US" sz="540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04800" y="552450"/>
            <a:ext cx="4191000" cy="1349375"/>
          </a:xfrm>
          <a:prstGeom prst="rect">
            <a:avLst/>
          </a:prstGeom>
          <a:solidFill>
            <a:schemeClr val="accent6">
              <a:lumMod val="20000"/>
              <a:lumOff val="80000"/>
            </a:schemeClr>
          </a:solidFill>
          <a:ln>
            <a:noFill/>
          </a:ln>
        </p:spPr>
        <p:txBody>
          <a:bodyPr>
            <a:spAutoFit/>
          </a:bodyPr>
          <a:lstStyle/>
          <a:p>
            <a:pPr marL="342900" indent="-342900" algn="just">
              <a:lnSpc>
                <a:spcPct val="200000"/>
              </a:lnSpc>
              <a:spcBef>
                <a:spcPts val="600"/>
              </a:spcBef>
              <a:buFont typeface="Arial" charset="0"/>
              <a:buChar char="•"/>
              <a:defRPr/>
            </a:pPr>
            <a:r>
              <a:rPr lang="en-US" sz="2200" dirty="0">
                <a:latin typeface="Calibri" pitchFamily="34" charset="0"/>
                <a:cs typeface="Calibri" pitchFamily="34" charset="0"/>
              </a:rPr>
              <a:t>General Requirements Prior to Halal Slaughter</a:t>
            </a:r>
            <a:endParaRPr lang="ar-KW" sz="2200" dirty="0">
              <a:latin typeface="Calibri" pitchFamily="34" charset="0"/>
              <a:cs typeface="Times New Roman" pitchFamily="18" charset="0"/>
            </a:endParaRPr>
          </a:p>
        </p:txBody>
      </p:sp>
      <p:sp>
        <p:nvSpPr>
          <p:cNvPr id="13315" name="Rectangle 3"/>
          <p:cNvSpPr>
            <a:spLocks noChangeArrowheads="1"/>
          </p:cNvSpPr>
          <p:nvPr/>
        </p:nvSpPr>
        <p:spPr bwMode="auto">
          <a:xfrm>
            <a:off x="4686300" y="533400"/>
            <a:ext cx="4000500" cy="769938"/>
          </a:xfrm>
          <a:prstGeom prst="rect">
            <a:avLst/>
          </a:prstGeom>
          <a:solidFill>
            <a:schemeClr val="accent6">
              <a:lumMod val="20000"/>
              <a:lumOff val="80000"/>
            </a:schemeClr>
          </a:solidFill>
          <a:ln>
            <a:noFill/>
          </a:ln>
        </p:spPr>
        <p:txBody>
          <a:bodyPr>
            <a:spAutoFit/>
          </a:bodyPr>
          <a:lstStyle/>
          <a:p>
            <a:pPr marL="342900" indent="-342900" algn="just" rtl="1">
              <a:lnSpc>
                <a:spcPct val="200000"/>
              </a:lnSpc>
              <a:spcBef>
                <a:spcPts val="600"/>
              </a:spcBef>
              <a:buFont typeface="Arial" charset="0"/>
              <a:buChar char="•"/>
              <a:defRPr/>
            </a:pPr>
            <a:r>
              <a:rPr lang="ar-EG" sz="2200" dirty="0">
                <a:latin typeface="Simplified Arabic" pitchFamily="18" charset="-78"/>
                <a:cs typeface="Simplified Arabic" pitchFamily="18" charset="-78"/>
              </a:rPr>
              <a:t>اشتراطات عامة قبل الذبح الحلال</a:t>
            </a:r>
            <a:endParaRPr lang="ar-KW" sz="2200" dirty="0">
              <a:latin typeface="Simplified Arabic" pitchFamily="18" charset="-78"/>
              <a:cs typeface="Simplified Arabic" pitchFamily="18" charset="-78"/>
            </a:endParaRPr>
          </a:p>
        </p:txBody>
      </p:sp>
      <p:sp>
        <p:nvSpPr>
          <p:cNvPr id="13316" name="Rectangle 3"/>
          <p:cNvSpPr>
            <a:spLocks noChangeArrowheads="1"/>
          </p:cNvSpPr>
          <p:nvPr/>
        </p:nvSpPr>
        <p:spPr bwMode="auto">
          <a:xfrm>
            <a:off x="304800" y="2000250"/>
            <a:ext cx="4191000" cy="1349375"/>
          </a:xfrm>
          <a:prstGeom prst="rect">
            <a:avLst/>
          </a:prstGeom>
          <a:solidFill>
            <a:schemeClr val="accent6">
              <a:lumMod val="20000"/>
              <a:lumOff val="80000"/>
            </a:schemeClr>
          </a:solidFill>
          <a:ln>
            <a:noFill/>
          </a:ln>
        </p:spPr>
        <p:txBody>
          <a:bodyPr>
            <a:spAutoFit/>
          </a:bodyPr>
          <a:lstStyle/>
          <a:p>
            <a:pPr marL="342900" indent="-342900" algn="just">
              <a:lnSpc>
                <a:spcPct val="200000"/>
              </a:lnSpc>
              <a:spcBef>
                <a:spcPts val="600"/>
              </a:spcBef>
              <a:buFont typeface="Arial" charset="0"/>
              <a:buChar char="•"/>
              <a:defRPr/>
            </a:pPr>
            <a:r>
              <a:rPr lang="en-US" sz="2200">
                <a:latin typeface="Calibri" pitchFamily="34" charset="0"/>
                <a:cs typeface="Calibri" pitchFamily="34" charset="0"/>
              </a:rPr>
              <a:t>General Requirements </a:t>
            </a:r>
            <a:r>
              <a:rPr lang="en-US" sz="2200">
                <a:latin typeface="Times New Roman" pitchFamily="18" charset="0"/>
                <a:cs typeface="Times New Roman" pitchFamily="18" charset="0"/>
              </a:rPr>
              <a:t>at the time of </a:t>
            </a:r>
            <a:r>
              <a:rPr lang="en-US" sz="2200">
                <a:latin typeface="Calibri" pitchFamily="34" charset="0"/>
                <a:cs typeface="Calibri" pitchFamily="34" charset="0"/>
              </a:rPr>
              <a:t>Halal Slaughter</a:t>
            </a:r>
            <a:endParaRPr lang="ar-KW" sz="2200">
              <a:latin typeface="Calibri" pitchFamily="34" charset="0"/>
              <a:cs typeface="Times New Roman" pitchFamily="18" charset="0"/>
            </a:endParaRPr>
          </a:p>
        </p:txBody>
      </p:sp>
      <p:sp>
        <p:nvSpPr>
          <p:cNvPr id="13317" name="Rectangle 3"/>
          <p:cNvSpPr>
            <a:spLocks noChangeArrowheads="1"/>
          </p:cNvSpPr>
          <p:nvPr/>
        </p:nvSpPr>
        <p:spPr bwMode="auto">
          <a:xfrm>
            <a:off x="4686300" y="1981200"/>
            <a:ext cx="4000500" cy="684213"/>
          </a:xfrm>
          <a:prstGeom prst="rect">
            <a:avLst/>
          </a:prstGeom>
          <a:solidFill>
            <a:schemeClr val="accent6">
              <a:lumMod val="20000"/>
              <a:lumOff val="80000"/>
            </a:schemeClr>
          </a:solidFill>
          <a:ln>
            <a:noFill/>
          </a:ln>
        </p:spPr>
        <p:txBody>
          <a:bodyPr>
            <a:spAutoFit/>
          </a:bodyPr>
          <a:lstStyle/>
          <a:p>
            <a:pPr marL="342900" indent="-342900" algn="just" rtl="1">
              <a:lnSpc>
                <a:spcPct val="200000"/>
              </a:lnSpc>
              <a:spcBef>
                <a:spcPts val="600"/>
              </a:spcBef>
              <a:buFont typeface="Arial" charset="0"/>
              <a:buChar char="•"/>
              <a:defRPr/>
            </a:pPr>
            <a:r>
              <a:rPr lang="ar-EG" sz="2200" dirty="0">
                <a:latin typeface="Simplified Arabic" pitchFamily="18" charset="-78"/>
                <a:cs typeface="Simplified Arabic" pitchFamily="18" charset="-78"/>
              </a:rPr>
              <a:t>اشتراطات عامة </a:t>
            </a:r>
            <a:r>
              <a:rPr lang="ar-KW" sz="2200" dirty="0">
                <a:latin typeface="Simplified Arabic" pitchFamily="18" charset="-78"/>
                <a:cs typeface="Simplified Arabic" pitchFamily="18" charset="-78"/>
              </a:rPr>
              <a:t>وقت </a:t>
            </a:r>
            <a:r>
              <a:rPr lang="ar-EG" sz="2200" dirty="0">
                <a:latin typeface="Simplified Arabic" pitchFamily="18" charset="-78"/>
                <a:cs typeface="Simplified Arabic" pitchFamily="18" charset="-78"/>
              </a:rPr>
              <a:t>الذبح الحلال</a:t>
            </a:r>
            <a:endParaRPr lang="ar-KW" sz="2200" dirty="0">
              <a:latin typeface="Simplified Arabic" pitchFamily="18" charset="-78"/>
              <a:cs typeface="Simplified Arabic" pitchFamily="18" charset="-78"/>
            </a:endParaRPr>
          </a:p>
        </p:txBody>
      </p:sp>
      <p:sp>
        <p:nvSpPr>
          <p:cNvPr id="13318" name="Rectangle 3"/>
          <p:cNvSpPr>
            <a:spLocks noChangeArrowheads="1"/>
          </p:cNvSpPr>
          <p:nvPr/>
        </p:nvSpPr>
        <p:spPr bwMode="auto">
          <a:xfrm>
            <a:off x="304800" y="3448050"/>
            <a:ext cx="4191000" cy="1446213"/>
          </a:xfrm>
          <a:prstGeom prst="rect">
            <a:avLst/>
          </a:prstGeom>
          <a:solidFill>
            <a:schemeClr val="accent6">
              <a:lumMod val="20000"/>
              <a:lumOff val="80000"/>
            </a:schemeClr>
          </a:solidFill>
          <a:ln>
            <a:noFill/>
          </a:ln>
        </p:spPr>
        <p:txBody>
          <a:bodyPr>
            <a:spAutoFit/>
          </a:bodyPr>
          <a:lstStyle/>
          <a:p>
            <a:pPr marL="342900" indent="-342900" algn="just">
              <a:lnSpc>
                <a:spcPct val="200000"/>
              </a:lnSpc>
              <a:spcBef>
                <a:spcPts val="600"/>
              </a:spcBef>
              <a:buFont typeface="Arial" charset="0"/>
              <a:buChar char="•"/>
              <a:defRPr/>
            </a:pPr>
            <a:r>
              <a:rPr lang="en-US" sz="2200" dirty="0">
                <a:latin typeface="Times New Roman" pitchFamily="18" charset="0"/>
                <a:cs typeface="Times New Roman" pitchFamily="18" charset="0"/>
              </a:rPr>
              <a:t>Procedures during Slaughter of Sheep and Cattle</a:t>
            </a:r>
            <a:endParaRPr lang="ar-KW" sz="2200" dirty="0">
              <a:latin typeface="Calibri" pitchFamily="34" charset="0"/>
              <a:cs typeface="Times New Roman" pitchFamily="18" charset="0"/>
            </a:endParaRPr>
          </a:p>
        </p:txBody>
      </p:sp>
      <p:sp>
        <p:nvSpPr>
          <p:cNvPr id="13319" name="Rectangle 3"/>
          <p:cNvSpPr>
            <a:spLocks noChangeArrowheads="1"/>
          </p:cNvSpPr>
          <p:nvPr/>
        </p:nvSpPr>
        <p:spPr bwMode="auto">
          <a:xfrm>
            <a:off x="4686300" y="3429000"/>
            <a:ext cx="4000500" cy="684213"/>
          </a:xfrm>
          <a:prstGeom prst="rect">
            <a:avLst/>
          </a:prstGeom>
          <a:solidFill>
            <a:schemeClr val="accent6">
              <a:lumMod val="20000"/>
              <a:lumOff val="80000"/>
            </a:schemeClr>
          </a:solidFill>
          <a:ln>
            <a:noFill/>
          </a:ln>
        </p:spPr>
        <p:txBody>
          <a:bodyPr>
            <a:spAutoFit/>
          </a:bodyPr>
          <a:lstStyle/>
          <a:p>
            <a:pPr marL="342900" indent="-342900" algn="just" rtl="1">
              <a:lnSpc>
                <a:spcPct val="200000"/>
              </a:lnSpc>
              <a:spcBef>
                <a:spcPts val="600"/>
              </a:spcBef>
              <a:buFont typeface="Arial" charset="0"/>
              <a:buChar char="•"/>
              <a:defRPr/>
            </a:pPr>
            <a:r>
              <a:rPr lang="ar-EG" sz="2200" dirty="0">
                <a:latin typeface="Simplified Arabic" pitchFamily="18" charset="-78"/>
                <a:cs typeface="Simplified Arabic" pitchFamily="18" charset="-78"/>
              </a:rPr>
              <a:t>إجراءات أثناء ذبح الأغنام والأبقار</a:t>
            </a:r>
            <a:endParaRPr lang="ar-KW" sz="2200" dirty="0">
              <a:latin typeface="Simplified Arabic" pitchFamily="18" charset="-78"/>
              <a:cs typeface="Simplified Arabic" pitchFamily="18" charset="-78"/>
            </a:endParaRPr>
          </a:p>
        </p:txBody>
      </p:sp>
      <p:sp>
        <p:nvSpPr>
          <p:cNvPr id="13320" name="Rectangle 3"/>
          <p:cNvSpPr>
            <a:spLocks noChangeArrowheads="1"/>
          </p:cNvSpPr>
          <p:nvPr/>
        </p:nvSpPr>
        <p:spPr bwMode="auto">
          <a:xfrm>
            <a:off x="304800" y="4953000"/>
            <a:ext cx="4191000" cy="1446213"/>
          </a:xfrm>
          <a:prstGeom prst="rect">
            <a:avLst/>
          </a:prstGeom>
          <a:solidFill>
            <a:schemeClr val="accent6">
              <a:lumMod val="20000"/>
              <a:lumOff val="80000"/>
            </a:schemeClr>
          </a:solidFill>
          <a:ln>
            <a:noFill/>
          </a:ln>
        </p:spPr>
        <p:txBody>
          <a:bodyPr>
            <a:spAutoFit/>
          </a:bodyPr>
          <a:lstStyle/>
          <a:p>
            <a:pPr marL="342900" indent="-342900" algn="just">
              <a:lnSpc>
                <a:spcPct val="200000"/>
              </a:lnSpc>
              <a:spcBef>
                <a:spcPts val="600"/>
              </a:spcBef>
              <a:buFont typeface="Arial" charset="0"/>
              <a:buChar char="•"/>
              <a:defRPr/>
            </a:pPr>
            <a:r>
              <a:rPr lang="en-US" sz="2200">
                <a:latin typeface="Times New Roman" pitchFamily="18" charset="0"/>
                <a:cs typeface="Times New Roman" pitchFamily="18" charset="0"/>
              </a:rPr>
              <a:t>Conditions during Slaughter of Poultry</a:t>
            </a:r>
            <a:endParaRPr lang="ar-KW" sz="2200">
              <a:latin typeface="Calibri" pitchFamily="34" charset="0"/>
              <a:cs typeface="Times New Roman" pitchFamily="18" charset="0"/>
            </a:endParaRPr>
          </a:p>
        </p:txBody>
      </p:sp>
      <p:sp>
        <p:nvSpPr>
          <p:cNvPr id="13321" name="Rectangle 3"/>
          <p:cNvSpPr>
            <a:spLocks noChangeArrowheads="1"/>
          </p:cNvSpPr>
          <p:nvPr/>
        </p:nvSpPr>
        <p:spPr bwMode="auto">
          <a:xfrm>
            <a:off x="4686300" y="4953000"/>
            <a:ext cx="4000500" cy="769938"/>
          </a:xfrm>
          <a:prstGeom prst="rect">
            <a:avLst/>
          </a:prstGeom>
          <a:solidFill>
            <a:schemeClr val="accent6">
              <a:lumMod val="20000"/>
              <a:lumOff val="80000"/>
            </a:schemeClr>
          </a:solidFill>
          <a:ln>
            <a:noFill/>
          </a:ln>
        </p:spPr>
        <p:txBody>
          <a:bodyPr>
            <a:spAutoFit/>
          </a:bodyPr>
          <a:lstStyle/>
          <a:p>
            <a:pPr marL="342900" indent="-342900" algn="just" rtl="1">
              <a:lnSpc>
                <a:spcPct val="200000"/>
              </a:lnSpc>
              <a:spcBef>
                <a:spcPts val="600"/>
              </a:spcBef>
              <a:buFont typeface="Arial" charset="0"/>
              <a:buChar char="•"/>
              <a:defRPr/>
            </a:pPr>
            <a:r>
              <a:rPr lang="ar-SA" sz="2200" dirty="0">
                <a:latin typeface="Simplified Arabic" pitchFamily="18" charset="-78"/>
                <a:cs typeface="Simplified Arabic" pitchFamily="18" charset="-78"/>
              </a:rPr>
              <a:t>شروط أثناء ذبح الدواجن</a:t>
            </a:r>
            <a:endParaRPr lang="ar-KW" sz="2200" dirty="0">
              <a:latin typeface="Simplified Arabic" pitchFamily="18" charset="-78"/>
              <a:cs typeface="Simplified Arabic" pitchFamily="18" charset="-78"/>
            </a:endParaRPr>
          </a:p>
        </p:txBody>
      </p:sp>
      <p:sp>
        <p:nvSpPr>
          <p:cNvPr id="60426" name="Rectangle 3"/>
          <p:cNvSpPr>
            <a:spLocks noChangeArrowheads="1"/>
          </p:cNvSpPr>
          <p:nvPr/>
        </p:nvSpPr>
        <p:spPr bwMode="auto">
          <a:xfrm>
            <a:off x="4686300" y="47625"/>
            <a:ext cx="4000500" cy="430213"/>
          </a:xfrm>
          <a:prstGeom prst="rect">
            <a:avLst/>
          </a:prstGeom>
          <a:solidFill>
            <a:srgbClr val="0070C0"/>
          </a:solidFill>
          <a:ln w="9525">
            <a:noFill/>
            <a:miter lim="800000"/>
            <a:headEnd/>
            <a:tailEnd/>
          </a:ln>
        </p:spPr>
        <p:txBody>
          <a:bodyPr>
            <a:spAutoFit/>
          </a:bodyPr>
          <a:lstStyle/>
          <a:p>
            <a:pPr algn="just" rtl="1">
              <a:spcBef>
                <a:spcPts val="600"/>
              </a:spcBef>
            </a:pPr>
            <a:r>
              <a:rPr lang="ar-KW" sz="2200">
                <a:solidFill>
                  <a:schemeClr val="bg1"/>
                </a:solidFill>
                <a:latin typeface="Simplified Arabic" pitchFamily="18" charset="-78"/>
                <a:cs typeface="Simplified Arabic" pitchFamily="18" charset="-78"/>
              </a:rPr>
              <a:t>المواضيع الرئيسية</a:t>
            </a:r>
            <a:endParaRPr lang="en-US" sz="2200">
              <a:solidFill>
                <a:schemeClr val="bg1"/>
              </a:solidFill>
              <a:latin typeface="Calibri" pitchFamily="34" charset="0"/>
            </a:endParaRPr>
          </a:p>
        </p:txBody>
      </p:sp>
      <p:sp>
        <p:nvSpPr>
          <p:cNvPr id="60427" name="Rectangle 3"/>
          <p:cNvSpPr>
            <a:spLocks noChangeArrowheads="1"/>
          </p:cNvSpPr>
          <p:nvPr/>
        </p:nvSpPr>
        <p:spPr bwMode="auto">
          <a:xfrm>
            <a:off x="304800" y="85725"/>
            <a:ext cx="4191000" cy="430213"/>
          </a:xfrm>
          <a:prstGeom prst="rect">
            <a:avLst/>
          </a:prstGeom>
          <a:solidFill>
            <a:srgbClr val="0070C0"/>
          </a:solidFill>
          <a:ln w="9525">
            <a:noFill/>
            <a:miter lim="800000"/>
            <a:headEnd/>
            <a:tailEnd/>
          </a:ln>
        </p:spPr>
        <p:txBody>
          <a:bodyPr>
            <a:spAutoFit/>
          </a:bodyPr>
          <a:lstStyle/>
          <a:p>
            <a:r>
              <a:rPr lang="en-US" sz="2200">
                <a:solidFill>
                  <a:schemeClr val="bg1"/>
                </a:solidFill>
                <a:latin typeface="Calibri" pitchFamily="34" charset="0"/>
              </a:rPr>
              <a:t>Main topics</a:t>
            </a:r>
          </a:p>
        </p:txBody>
      </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EG" sz="2800">
                <a:latin typeface="Simplified Arabic" pitchFamily="18" charset="-78"/>
                <a:cs typeface="Simplified Arabic" pitchFamily="18" charset="-78"/>
              </a:rPr>
              <a:t>اشتراطات عامة قبل الذبح الحلال</a:t>
            </a:r>
            <a:endParaRPr lang="ar-KW" sz="2800">
              <a:latin typeface="Simplified Arabic" pitchFamily="18" charset="-78"/>
              <a:cs typeface="Simplified Arabic" pitchFamily="18" charset="-78"/>
            </a:endParaRPr>
          </a:p>
        </p:txBody>
      </p:sp>
      <p:sp>
        <p:nvSpPr>
          <p:cNvPr id="14339" name="Rectangle 3"/>
          <p:cNvSpPr>
            <a:spLocks noChangeArrowheads="1"/>
          </p:cNvSpPr>
          <p:nvPr/>
        </p:nvSpPr>
        <p:spPr bwMode="auto">
          <a:xfrm>
            <a:off x="609600" y="3292475"/>
            <a:ext cx="8077200" cy="1154113"/>
          </a:xfrm>
          <a:prstGeom prst="rect">
            <a:avLst/>
          </a:prstGeom>
          <a:solidFill>
            <a:schemeClr val="accent6">
              <a:lumMod val="20000"/>
              <a:lumOff val="80000"/>
            </a:schemeClr>
          </a:solidFill>
          <a:ln>
            <a:noFill/>
          </a:ln>
        </p:spPr>
        <p:txBody>
          <a:bodyPr>
            <a:spAutoFit/>
          </a:bodyPr>
          <a:lstStyle/>
          <a:p>
            <a:pPr algn="ctr">
              <a:lnSpc>
                <a:spcPct val="300000"/>
              </a:lnSpc>
              <a:spcBef>
                <a:spcPts val="600"/>
              </a:spcBef>
              <a:defRPr/>
            </a:pPr>
            <a:r>
              <a:rPr lang="en-US" sz="2800">
                <a:latin typeface="Calibri" pitchFamily="34" charset="0"/>
                <a:cs typeface="Calibri" pitchFamily="34" charset="0"/>
              </a:rPr>
              <a:t>General Requirements Prior to Halal Slaughter</a:t>
            </a:r>
            <a:endParaRPr lang="ar-KW" sz="280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3810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أ ) يجب أن يكون عامل الذبح مرخصاً أو مدرباً تدريباً جيداً، ويجب أن يكون مسلماً ممارساً لشعائر دينه وأن يكون </a:t>
            </a:r>
            <a:r>
              <a:rPr lang="ar-EG" sz="2400" u="sng" dirty="0">
                <a:solidFill>
                  <a:srgbClr val="0033CC"/>
                </a:solidFill>
                <a:latin typeface="Simplified Arabic" pitchFamily="18" charset="-78"/>
                <a:cs typeface="Simplified Arabic" pitchFamily="18" charset="-78"/>
              </a:rPr>
              <a:t>سليم العقيدة</a:t>
            </a:r>
            <a:r>
              <a:rPr lang="ar-EG" sz="2400" dirty="0">
                <a:solidFill>
                  <a:srgbClr val="0033CC"/>
                </a:solidFill>
                <a:latin typeface="Simplified Arabic" pitchFamily="18" charset="-78"/>
                <a:cs typeface="Simplified Arabic" pitchFamily="18" charset="-78"/>
              </a:rPr>
              <a:t> ويعرف بشكل جيد القواعد والشروط الأساسية المتعلقة بذبح الحيوانات </a:t>
            </a:r>
            <a:r>
              <a:rPr lang="ar-KW" sz="2400" dirty="0">
                <a:solidFill>
                  <a:srgbClr val="0033CC"/>
                </a:solidFill>
                <a:latin typeface="Simplified Arabic" pitchFamily="18" charset="-78"/>
                <a:cs typeface="Simplified Arabic" pitchFamily="18" charset="-78"/>
              </a:rPr>
              <a:t>والطيور </a:t>
            </a:r>
            <a:r>
              <a:rPr lang="ar-EG" sz="2400" dirty="0">
                <a:solidFill>
                  <a:srgbClr val="0033CC"/>
                </a:solidFill>
                <a:latin typeface="Simplified Arabic" pitchFamily="18" charset="-78"/>
                <a:cs typeface="Simplified Arabic" pitchFamily="18" charset="-78"/>
              </a:rPr>
              <a:t>حسب الشريعة الإسلامية. </a:t>
            </a:r>
            <a:endParaRPr lang="en-US" sz="2400" dirty="0">
              <a:solidFill>
                <a:srgbClr val="0033CC"/>
              </a:solidFill>
              <a:latin typeface="Simplified Arabic" pitchFamily="18" charset="-78"/>
              <a:cs typeface="Simplified Arabic" pitchFamily="18" charset="-78"/>
            </a:endParaRPr>
          </a:p>
        </p:txBody>
      </p:sp>
      <p:sp>
        <p:nvSpPr>
          <p:cNvPr id="62467" name="Rectangle 3"/>
          <p:cNvSpPr>
            <a:spLocks noChangeArrowheads="1"/>
          </p:cNvSpPr>
          <p:nvPr/>
        </p:nvSpPr>
        <p:spPr bwMode="auto">
          <a:xfrm>
            <a:off x="304800" y="3430588"/>
            <a:ext cx="8534400" cy="3046412"/>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Calibri" pitchFamily="34" charset="0"/>
              </a:rPr>
              <a:t>a) The slaughter man must be appropriately trained / licensed and be a practicing Muslim who is of </a:t>
            </a:r>
            <a:r>
              <a:rPr lang="en-US" sz="2400" u="sng">
                <a:latin typeface="Calibri" pitchFamily="34" charset="0"/>
              </a:rPr>
              <a:t>sound belief</a:t>
            </a:r>
            <a:r>
              <a:rPr lang="en-US" sz="2400">
                <a:latin typeface="Calibri" pitchFamily="34" charset="0"/>
              </a:rPr>
              <a:t> and mind be aware of the fundamental rules and conditions related to the slaughter of animals according to Islamic Sharia.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685800"/>
            <a:ext cx="8534400" cy="2701925"/>
          </a:xfrm>
          <a:prstGeom prst="rect">
            <a:avLst/>
          </a:prstGeom>
          <a:solidFill>
            <a:schemeClr val="accent6">
              <a:lumMod val="20000"/>
              <a:lumOff val="80000"/>
            </a:schemeClr>
          </a:solidFill>
          <a:ln>
            <a:noFill/>
          </a:ln>
        </p:spPr>
        <p:txBody>
          <a:bodyPr>
            <a:spAutoFit/>
          </a:bodyPr>
          <a:lstStyle/>
          <a:p>
            <a:pPr algn="just" rtl="1">
              <a:lnSpc>
                <a:spcPct val="250000"/>
              </a:lnSpc>
              <a:defRPr/>
            </a:pPr>
            <a:r>
              <a:rPr lang="ar-EG" sz="2400" dirty="0"/>
              <a:t>ويقوم العنصر الخاص بالشريعة في هذا النموذج المقترح على قواعد وأحكام الشريعة في طابعها الشامل، ويمكن اعتبار المنتجات والعمليات التي تلتزم بهذه الإرشادات حلالاً دون أي شك. </a:t>
            </a:r>
            <a:endParaRPr lang="en-US" sz="2400" dirty="0"/>
          </a:p>
        </p:txBody>
      </p:sp>
      <p:sp>
        <p:nvSpPr>
          <p:cNvPr id="8195" name="Rectangle 3"/>
          <p:cNvSpPr>
            <a:spLocks noChangeArrowheads="1"/>
          </p:cNvSpPr>
          <p:nvPr/>
        </p:nvSpPr>
        <p:spPr bwMode="auto">
          <a:xfrm>
            <a:off x="304800" y="3581400"/>
            <a:ext cx="8534400" cy="2251075"/>
          </a:xfrm>
          <a:prstGeom prst="rect">
            <a:avLst/>
          </a:prstGeom>
          <a:solidFill>
            <a:schemeClr val="bg1"/>
          </a:solidFill>
          <a:ln w="9525">
            <a:noFill/>
            <a:miter lim="800000"/>
            <a:headEnd/>
            <a:tailEnd/>
          </a:ln>
        </p:spPr>
        <p:txBody>
          <a:bodyPr>
            <a:spAutoFit/>
          </a:bodyPr>
          <a:lstStyle/>
          <a:p>
            <a:pPr algn="just">
              <a:lnSpc>
                <a:spcPct val="150000"/>
              </a:lnSpc>
            </a:pPr>
            <a:r>
              <a:rPr lang="en-US" sz="2400">
                <a:latin typeface="Calibri" pitchFamily="34" charset="0"/>
              </a:rPr>
              <a:t>The Shariah element of this proposed Halal model is based on the all-encompassing general Shariah law. Products or processes that adhere to these guidelines can be considered Halal without any doubt.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810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ب) قبل الذبح، ينبغي أن يتولى أحد الأطباء البيطريين فحص كل حيوان للتأكد من نظافة الذبيحة وصحة بدنها وكونها حية وفي وعيها الكامل وأن يتم التعامل معها برفق. </a:t>
            </a:r>
            <a:endParaRPr lang="en-US" sz="2400" dirty="0">
              <a:solidFill>
                <a:srgbClr val="0033CC"/>
              </a:solidFill>
              <a:latin typeface="Simplified Arabic" pitchFamily="18" charset="-78"/>
              <a:cs typeface="Simplified Arabic" pitchFamily="18" charset="-78"/>
            </a:endParaRPr>
          </a:p>
        </p:txBody>
      </p:sp>
      <p:sp>
        <p:nvSpPr>
          <p:cNvPr id="63491" name="Rectangle 3"/>
          <p:cNvSpPr>
            <a:spLocks noChangeArrowheads="1"/>
          </p:cNvSpPr>
          <p:nvPr/>
        </p:nvSpPr>
        <p:spPr bwMode="auto">
          <a:xfrm>
            <a:off x="304800" y="3430588"/>
            <a:ext cx="8534400" cy="2205037"/>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Calibri" pitchFamily="34" charset="0"/>
              </a:rPr>
              <a:t>b) Prior to slaughter every animal should be inspected by a veterinarian to prove that the animal is clean, healthy with stable life, fully conscious. the animal should be treated gently.</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04800" y="76200"/>
            <a:ext cx="8534400" cy="295433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solidFill>
                  <a:srgbClr val="0033CC"/>
                </a:solidFill>
                <a:latin typeface="Simplified Arabic" pitchFamily="18" charset="-78"/>
                <a:cs typeface="Simplified Arabic" pitchFamily="18" charset="-78"/>
              </a:rPr>
              <a:t>ج) قبل الذبح، يجب معاملة الذبيحة برفق (فلا تذبح أمام حيوان آخر، ويجب حجبها عن مشاهد الدماء والسكاكين إلى أقصى حد ممكن). كما يحظر تعريض الحيوان لأي إصابة أو جروح قبل الذبح. كما يجب تلافي تعريض الحيوان لأي نوع من أنواع الإجهاد المؤلم أثناء كبحه قبل الذبح. </a:t>
            </a:r>
            <a:endParaRPr lang="en-US" sz="2400" dirty="0">
              <a:solidFill>
                <a:srgbClr val="0033CC"/>
              </a:solidFill>
              <a:latin typeface="Simplified Arabic" pitchFamily="18" charset="-78"/>
              <a:cs typeface="Simplified Arabic" pitchFamily="18" charset="-78"/>
            </a:endParaRPr>
          </a:p>
        </p:txBody>
      </p:sp>
      <p:sp>
        <p:nvSpPr>
          <p:cNvPr id="64515" name="Rectangle 3"/>
          <p:cNvSpPr>
            <a:spLocks noChangeArrowheads="1"/>
          </p:cNvSpPr>
          <p:nvPr/>
        </p:nvSpPr>
        <p:spPr bwMode="auto">
          <a:xfrm>
            <a:off x="304800" y="3048000"/>
            <a:ext cx="8534400" cy="3692525"/>
          </a:xfrm>
          <a:prstGeom prst="rect">
            <a:avLst/>
          </a:prstGeom>
          <a:noFill/>
          <a:ln w="9525">
            <a:noFill/>
            <a:miter lim="800000"/>
            <a:headEnd/>
            <a:tailEnd/>
          </a:ln>
        </p:spPr>
        <p:txBody>
          <a:bodyPr>
            <a:spAutoFit/>
          </a:bodyPr>
          <a:lstStyle/>
          <a:p>
            <a:pPr algn="just">
              <a:lnSpc>
                <a:spcPct val="200000"/>
              </a:lnSpc>
              <a:spcBef>
                <a:spcPts val="600"/>
              </a:spcBef>
            </a:pPr>
            <a:r>
              <a:rPr lang="en-US" sz="2000">
                <a:latin typeface="Times New Roman" pitchFamily="18" charset="0"/>
                <a:cs typeface="Times New Roman" pitchFamily="18" charset="0"/>
              </a:rPr>
              <a:t>c) Prior to slaughter, the animal should be treated gently in a humane manner (not to be slaughtered in front of another animal, chances of their exposure to see blood, knives should be minimized). Furthermore, any act of injury is prohibited on animals prior to their slaughter. In addition, producing any type of STRESS to the animal before slaughter during restraining must be avoided.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3810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en-US" sz="2400" dirty="0">
                <a:solidFill>
                  <a:srgbClr val="0033CC"/>
                </a:solidFill>
                <a:latin typeface="Simplified Arabic" pitchFamily="18" charset="-78"/>
                <a:cs typeface="Simplified Arabic" pitchFamily="18" charset="-78"/>
              </a:rPr>
              <a:t> </a:t>
            </a:r>
            <a:r>
              <a:rPr lang="ar-EG" sz="2400" dirty="0">
                <a:solidFill>
                  <a:srgbClr val="0033CC"/>
                </a:solidFill>
                <a:latin typeface="Simplified Arabic" pitchFamily="18" charset="-78"/>
                <a:cs typeface="Simplified Arabic" pitchFamily="18" charset="-78"/>
              </a:rPr>
              <a:t>د ) يحظر تماماً تدويخ الذبيحة بأي شكل من الأشكال قبل الذبح وبعده، بل ويُمنع منعاً باتاً أي تدويخ للذبيحة بعد جز عنقها. ولهذا السبب ولغيره، والأفضل إجراء عملية الذبح في مجازر خاصة لا تعتمد على التدويخ بنسبة 100%.</a:t>
            </a:r>
            <a:endParaRPr lang="en-US" sz="2400" dirty="0">
              <a:solidFill>
                <a:srgbClr val="0033CC"/>
              </a:solidFill>
              <a:latin typeface="Simplified Arabic" pitchFamily="18" charset="-78"/>
              <a:cs typeface="Simplified Arabic" pitchFamily="18" charset="-78"/>
            </a:endParaRPr>
          </a:p>
        </p:txBody>
      </p:sp>
      <p:sp>
        <p:nvSpPr>
          <p:cNvPr id="65539" name="Rectangle 3"/>
          <p:cNvSpPr>
            <a:spLocks noChangeArrowheads="1"/>
          </p:cNvSpPr>
          <p:nvPr/>
        </p:nvSpPr>
        <p:spPr bwMode="auto">
          <a:xfrm>
            <a:off x="304800" y="3429000"/>
            <a:ext cx="8534400" cy="2933700"/>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d) Pre-slaughter or post-slaughter treatment of animals such as stunning of any form even the post cut stunning </a:t>
            </a:r>
            <a:r>
              <a:rPr lang="en-US" sz="2400" u="sng">
                <a:latin typeface="Times New Roman" pitchFamily="18" charset="0"/>
                <a:cs typeface="Times New Roman" pitchFamily="18" charset="0"/>
              </a:rPr>
              <a:t>is strictly prohibited</a:t>
            </a:r>
            <a:r>
              <a:rPr lang="en-US" sz="2400">
                <a:latin typeface="Times New Roman" pitchFamily="18" charset="0"/>
                <a:cs typeface="Times New Roman" pitchFamily="18" charset="0"/>
              </a:rPr>
              <a:t>. For this reason and others, Halal slaughter should be carried out at 100% non-stun dedicated abattoirs.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381000"/>
            <a:ext cx="8534400" cy="877888"/>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هـ) يحظر تماماً الذبح الميكانيكي للدواجن والحيوانات. </a:t>
            </a:r>
            <a:endParaRPr lang="en-US" sz="2400" dirty="0">
              <a:solidFill>
                <a:srgbClr val="0033CC"/>
              </a:solidFill>
              <a:latin typeface="Simplified Arabic" pitchFamily="18" charset="-78"/>
              <a:cs typeface="Simplified Arabic" pitchFamily="18" charset="-78"/>
            </a:endParaRPr>
          </a:p>
        </p:txBody>
      </p:sp>
      <p:sp>
        <p:nvSpPr>
          <p:cNvPr id="66563" name="Rectangle 3"/>
          <p:cNvSpPr>
            <a:spLocks noChangeArrowheads="1"/>
          </p:cNvSpPr>
          <p:nvPr/>
        </p:nvSpPr>
        <p:spPr bwMode="auto">
          <a:xfrm>
            <a:off x="304800" y="1371600"/>
            <a:ext cx="8534400" cy="1457325"/>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e) Mechanical slaughter of poultry and animals is strictly prohibited.</a:t>
            </a:r>
          </a:p>
        </p:txBody>
      </p:sp>
      <p:sp>
        <p:nvSpPr>
          <p:cNvPr id="9" name="Rectangle 8"/>
          <p:cNvSpPr>
            <a:spLocks noChangeArrowheads="1"/>
          </p:cNvSpPr>
          <p:nvPr/>
        </p:nvSpPr>
        <p:spPr bwMode="auto">
          <a:xfrm>
            <a:off x="304800" y="3190875"/>
            <a:ext cx="8534400" cy="101600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 و) في أثناء الذبح، يراعى توفير بيئة هادئة للذبيحة. </a:t>
            </a:r>
            <a:endParaRPr lang="en-US" sz="2400" dirty="0">
              <a:solidFill>
                <a:srgbClr val="0033CC"/>
              </a:solidFill>
              <a:latin typeface="Simplified Arabic" pitchFamily="18" charset="-78"/>
              <a:cs typeface="Simplified Arabic" pitchFamily="18" charset="-78"/>
            </a:endParaRPr>
          </a:p>
        </p:txBody>
      </p:sp>
      <p:sp>
        <p:nvSpPr>
          <p:cNvPr id="66565" name="Rectangle 3"/>
          <p:cNvSpPr>
            <a:spLocks noChangeArrowheads="1"/>
          </p:cNvSpPr>
          <p:nvPr/>
        </p:nvSpPr>
        <p:spPr bwMode="auto">
          <a:xfrm>
            <a:off x="304800" y="4181475"/>
            <a:ext cx="8534400" cy="1457325"/>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f) At the time of slaughter the animal is provided with an environment of being calm.</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EG" sz="2800">
                <a:latin typeface="Simplified Arabic" pitchFamily="18" charset="-78"/>
                <a:cs typeface="Simplified Arabic" pitchFamily="18" charset="-78"/>
              </a:rPr>
              <a:t>اشتراطات عامة </a:t>
            </a:r>
            <a:r>
              <a:rPr lang="ar-KW" sz="2800">
                <a:latin typeface="Simplified Arabic" pitchFamily="18" charset="-78"/>
                <a:cs typeface="Simplified Arabic" pitchFamily="18" charset="-78"/>
              </a:rPr>
              <a:t>وقت </a:t>
            </a:r>
            <a:r>
              <a:rPr lang="ar-EG" sz="2800">
                <a:latin typeface="Simplified Arabic" pitchFamily="18" charset="-78"/>
                <a:cs typeface="Simplified Arabic" pitchFamily="18" charset="-78"/>
              </a:rPr>
              <a:t>الذبح الحلال</a:t>
            </a:r>
            <a:endParaRPr lang="ar-KW" sz="2800">
              <a:latin typeface="Simplified Arabic" pitchFamily="18" charset="-78"/>
              <a:cs typeface="Simplified Arabic" pitchFamily="18" charset="-78"/>
            </a:endParaRPr>
          </a:p>
        </p:txBody>
      </p:sp>
      <p:sp>
        <p:nvSpPr>
          <p:cNvPr id="20483" name="Rectangle 3"/>
          <p:cNvSpPr>
            <a:spLocks noChangeArrowheads="1"/>
          </p:cNvSpPr>
          <p:nvPr/>
        </p:nvSpPr>
        <p:spPr bwMode="auto">
          <a:xfrm>
            <a:off x="609600" y="3292475"/>
            <a:ext cx="8077200" cy="1154113"/>
          </a:xfrm>
          <a:prstGeom prst="rect">
            <a:avLst/>
          </a:prstGeom>
          <a:solidFill>
            <a:schemeClr val="accent6">
              <a:lumMod val="20000"/>
              <a:lumOff val="80000"/>
            </a:schemeClr>
          </a:solidFill>
          <a:ln>
            <a:noFill/>
          </a:ln>
        </p:spPr>
        <p:txBody>
          <a:bodyPr>
            <a:spAutoFit/>
          </a:bodyPr>
          <a:lstStyle/>
          <a:p>
            <a:pPr algn="ctr">
              <a:lnSpc>
                <a:spcPct val="300000"/>
              </a:lnSpc>
              <a:spcBef>
                <a:spcPts val="600"/>
              </a:spcBef>
              <a:defRPr/>
            </a:pPr>
            <a:r>
              <a:rPr lang="en-US" sz="2800">
                <a:latin typeface="Calibri" pitchFamily="34" charset="0"/>
                <a:cs typeface="Calibri" pitchFamily="34" charset="0"/>
              </a:rPr>
              <a:t>General Requirements at the time of Halal Slaughter</a:t>
            </a:r>
            <a:endParaRPr lang="ar-KW" sz="280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81000"/>
            <a:ext cx="8534400" cy="101600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 </a:t>
            </a:r>
            <a:r>
              <a:rPr lang="ar-KW" sz="2400" dirty="0">
                <a:solidFill>
                  <a:srgbClr val="0033CC"/>
                </a:solidFill>
                <a:latin typeface="Simplified Arabic" pitchFamily="18" charset="-78"/>
                <a:cs typeface="Simplified Arabic" pitchFamily="18" charset="-78"/>
              </a:rPr>
              <a:t>أ</a:t>
            </a:r>
            <a:r>
              <a:rPr lang="ar-EG" sz="2400" dirty="0">
                <a:solidFill>
                  <a:srgbClr val="0033CC"/>
                </a:solidFill>
                <a:latin typeface="Simplified Arabic" pitchFamily="18" charset="-78"/>
                <a:cs typeface="Simplified Arabic" pitchFamily="18" charset="-78"/>
              </a:rPr>
              <a:t>) في وقت الذبح، يفضل ذبح الحيوان ووجهه متجهة لناحية القبلة. </a:t>
            </a:r>
            <a:endParaRPr lang="en-US" sz="2400" dirty="0">
              <a:solidFill>
                <a:srgbClr val="0033CC"/>
              </a:solidFill>
              <a:latin typeface="Simplified Arabic" pitchFamily="18" charset="-78"/>
              <a:cs typeface="Simplified Arabic" pitchFamily="18" charset="-78"/>
            </a:endParaRPr>
          </a:p>
        </p:txBody>
      </p:sp>
      <p:sp>
        <p:nvSpPr>
          <p:cNvPr id="68611" name="Rectangle 3"/>
          <p:cNvSpPr>
            <a:spLocks noChangeArrowheads="1"/>
          </p:cNvSpPr>
          <p:nvPr/>
        </p:nvSpPr>
        <p:spPr bwMode="auto">
          <a:xfrm>
            <a:off x="304800" y="1371600"/>
            <a:ext cx="8534400" cy="1457325"/>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Calibri" pitchFamily="34" charset="0"/>
              </a:rPr>
              <a:t>a) At the time of slaughter it is preferred to make the face of animal to the direction of Qiblah.</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304800" y="381000"/>
            <a:ext cx="8534400" cy="29400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KW" sz="2400" dirty="0">
                <a:solidFill>
                  <a:srgbClr val="0033CC"/>
                </a:solidFill>
                <a:latin typeface="Simplified Arabic" pitchFamily="18" charset="-78"/>
                <a:cs typeface="Simplified Arabic" pitchFamily="18" charset="-78"/>
              </a:rPr>
              <a:t>ب</a:t>
            </a:r>
            <a:r>
              <a:rPr lang="ar-EG" sz="2400" dirty="0">
                <a:solidFill>
                  <a:srgbClr val="0033CC"/>
                </a:solidFill>
                <a:latin typeface="Simplified Arabic" pitchFamily="18" charset="-78"/>
                <a:cs typeface="Simplified Arabic" pitchFamily="18" charset="-78"/>
              </a:rPr>
              <a:t>) يجب ذكر اسم الله (بمثل: بسم الله، الله أكبر) عند ذبح كل حيوان على حده. </a:t>
            </a:r>
            <a:endParaRPr lang="en-US" sz="2400" dirty="0">
              <a:solidFill>
                <a:srgbClr val="0033CC"/>
              </a:solidFill>
              <a:latin typeface="Simplified Arabic" pitchFamily="18" charset="-78"/>
              <a:cs typeface="Simplified Arabic" pitchFamily="18" charset="-78"/>
            </a:endParaRPr>
          </a:p>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ولا تصح التسمية بعد الذبح فقط، أو في بداية عملية الذبح فقط، أو التلفظ بها على الهاتف، أو بتشغيل صوت التسمية من أحد أجهزة التسجيل. </a:t>
            </a:r>
            <a:endParaRPr lang="en-US" sz="2400" dirty="0">
              <a:solidFill>
                <a:srgbClr val="0033CC"/>
              </a:solidFill>
              <a:latin typeface="Simplified Arabic" pitchFamily="18" charset="-78"/>
              <a:cs typeface="Simplified Arabic" pitchFamily="18" charset="-78"/>
            </a:endParaRPr>
          </a:p>
        </p:txBody>
      </p:sp>
      <p:sp>
        <p:nvSpPr>
          <p:cNvPr id="69635" name="Rectangle 3"/>
          <p:cNvSpPr>
            <a:spLocks noChangeArrowheads="1"/>
          </p:cNvSpPr>
          <p:nvPr/>
        </p:nvSpPr>
        <p:spPr bwMode="auto">
          <a:xfrm>
            <a:off x="304800" y="3352800"/>
            <a:ext cx="8534400" cy="2460625"/>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000">
                <a:latin typeface="Calibri" pitchFamily="34" charset="0"/>
              </a:rPr>
              <a:t>b) Allah’s name (Bismillah, Allahu Akbar) must be mentioned at the time of slaughter of each animal individually. Tassmeyia after slaughter or solely at the beginning of the slaughter process or over the phone, or on a pre-recorded device are not valid.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3810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 </a:t>
            </a:r>
            <a:r>
              <a:rPr lang="ar-KW" sz="2400" dirty="0">
                <a:solidFill>
                  <a:srgbClr val="0033CC"/>
                </a:solidFill>
                <a:latin typeface="Simplified Arabic" pitchFamily="18" charset="-78"/>
                <a:cs typeface="Simplified Arabic" pitchFamily="18" charset="-78"/>
              </a:rPr>
              <a:t>ج</a:t>
            </a:r>
            <a:r>
              <a:rPr lang="ar-EG" sz="2400" dirty="0">
                <a:solidFill>
                  <a:srgbClr val="0033CC"/>
                </a:solidFill>
                <a:latin typeface="Simplified Arabic" pitchFamily="18" charset="-78"/>
                <a:cs typeface="Simplified Arabic" pitchFamily="18" charset="-78"/>
              </a:rPr>
              <a:t>) يجب إجراء عملية الذبح من الجانب الأمامي (قبالة الصدر) وليس من الخلف (قبالة المؤخرة) أو الجانبين. </a:t>
            </a:r>
            <a:endParaRPr lang="en-US" sz="2400" dirty="0">
              <a:solidFill>
                <a:srgbClr val="0033CC"/>
              </a:solidFill>
              <a:latin typeface="Simplified Arabic" pitchFamily="18" charset="-78"/>
              <a:cs typeface="Simplified Arabic" pitchFamily="18" charset="-78"/>
            </a:endParaRPr>
          </a:p>
        </p:txBody>
      </p:sp>
      <p:sp>
        <p:nvSpPr>
          <p:cNvPr id="70659" name="Rectangle 3"/>
          <p:cNvSpPr>
            <a:spLocks noChangeArrowheads="1"/>
          </p:cNvSpPr>
          <p:nvPr/>
        </p:nvSpPr>
        <p:spPr bwMode="auto">
          <a:xfrm>
            <a:off x="304800" y="2514600"/>
            <a:ext cx="8534400" cy="2195513"/>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Calibri" pitchFamily="34" charset="0"/>
              </a:rPr>
              <a:t>c) The slaughtering shall be carried out from the front side (towards the chest) and not from behind (towards the back) or the sides.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810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en-US" sz="2400" dirty="0">
                <a:solidFill>
                  <a:srgbClr val="0033CC"/>
                </a:solidFill>
                <a:latin typeface="Simplified Arabic" pitchFamily="18" charset="-78"/>
                <a:cs typeface="Simplified Arabic" pitchFamily="18" charset="-78"/>
              </a:rPr>
              <a:t> </a:t>
            </a:r>
            <a:r>
              <a:rPr lang="ar-KW" sz="2400" dirty="0">
                <a:solidFill>
                  <a:srgbClr val="0033CC"/>
                </a:solidFill>
                <a:latin typeface="Simplified Arabic" pitchFamily="18" charset="-78"/>
                <a:cs typeface="Simplified Arabic" pitchFamily="18" charset="-78"/>
              </a:rPr>
              <a:t>د</a:t>
            </a:r>
            <a:r>
              <a:rPr lang="ar-EG" sz="2400" dirty="0">
                <a:solidFill>
                  <a:srgbClr val="0033CC"/>
                </a:solidFill>
                <a:latin typeface="Simplified Arabic" pitchFamily="18" charset="-78"/>
                <a:cs typeface="Simplified Arabic" pitchFamily="18" charset="-78"/>
              </a:rPr>
              <a:t>) يجب ذبح الحيوان بحركة قطع سريعة باستخدام سكين حادة للغاية يمكنها قطع الأوعية الدموية وجعل الذبيحة تنزف على الفور. </a:t>
            </a:r>
            <a:endParaRPr lang="en-US" sz="2400" dirty="0">
              <a:solidFill>
                <a:srgbClr val="0033CC"/>
              </a:solidFill>
              <a:latin typeface="Simplified Arabic" pitchFamily="18" charset="-78"/>
              <a:cs typeface="Simplified Arabic" pitchFamily="18" charset="-78"/>
            </a:endParaRPr>
          </a:p>
        </p:txBody>
      </p:sp>
      <p:sp>
        <p:nvSpPr>
          <p:cNvPr id="71683" name="Rectangle 3"/>
          <p:cNvSpPr>
            <a:spLocks noChangeArrowheads="1"/>
          </p:cNvSpPr>
          <p:nvPr/>
        </p:nvSpPr>
        <p:spPr bwMode="auto">
          <a:xfrm>
            <a:off x="304800" y="2514600"/>
            <a:ext cx="8534400" cy="2205038"/>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Calibri" pitchFamily="34" charset="0"/>
              </a:rPr>
              <a:t>d) The animal should be slaughtered with a swift cut using a very sharp knife capable of severing blood vessels and making the animal bleed spontaneously.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3048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en-US" sz="2400" dirty="0">
                <a:solidFill>
                  <a:srgbClr val="0033CC"/>
                </a:solidFill>
                <a:latin typeface="Simplified Arabic" pitchFamily="18" charset="-78"/>
                <a:cs typeface="Simplified Arabic" pitchFamily="18" charset="-78"/>
              </a:rPr>
              <a:t> </a:t>
            </a:r>
            <a:r>
              <a:rPr lang="ar-KW" sz="2400" dirty="0">
                <a:solidFill>
                  <a:srgbClr val="0033CC"/>
                </a:solidFill>
                <a:latin typeface="Simplified Arabic" pitchFamily="18" charset="-78"/>
                <a:cs typeface="Simplified Arabic" pitchFamily="18" charset="-78"/>
              </a:rPr>
              <a:t>هـ</a:t>
            </a:r>
            <a:r>
              <a:rPr lang="ar-EG" sz="2400" dirty="0">
                <a:solidFill>
                  <a:srgbClr val="0033CC"/>
                </a:solidFill>
                <a:latin typeface="Simplified Arabic" pitchFamily="18" charset="-78"/>
                <a:cs typeface="Simplified Arabic" pitchFamily="18" charset="-78"/>
              </a:rPr>
              <a:t>) يجب فحص السكين المستخدمة للتأكد من أنها نظيفة وحادة للغاية، وطويلة بما يكفي، وخالية من الشقوق. ولا ينبغي سنّها أمام حيوان آخر. ويُراعى أن يكون طول السكين ضعف عرض رقبة الذبيحة على الأقل. </a:t>
            </a:r>
            <a:endParaRPr lang="en-US" sz="2400" dirty="0">
              <a:solidFill>
                <a:srgbClr val="0033CC"/>
              </a:solidFill>
              <a:latin typeface="Simplified Arabic" pitchFamily="18" charset="-78"/>
              <a:cs typeface="Simplified Arabic" pitchFamily="18" charset="-78"/>
            </a:endParaRPr>
          </a:p>
        </p:txBody>
      </p:sp>
      <p:sp>
        <p:nvSpPr>
          <p:cNvPr id="72707" name="Rectangle 3"/>
          <p:cNvSpPr>
            <a:spLocks noChangeArrowheads="1"/>
          </p:cNvSpPr>
          <p:nvPr/>
        </p:nvSpPr>
        <p:spPr bwMode="auto">
          <a:xfrm>
            <a:off x="304800" y="3124200"/>
            <a:ext cx="8534400" cy="367347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e) The knife used must be inspected to ensure that it is clean, extremely sharp, long enough and free from nicks. It should not be sharpened in front of another animal. The length of the knife should be at least twice the width of the neck of the animal to be slaughtered.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428604"/>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KW" sz="2400" dirty="0">
                <a:latin typeface="Simplified Arabic" pitchFamily="18" charset="-78"/>
                <a:cs typeface="Simplified Arabic" pitchFamily="18" charset="-78"/>
              </a:rPr>
              <a:t>كما </a:t>
            </a:r>
            <a:r>
              <a:rPr lang="ar-EG" sz="2400" dirty="0">
                <a:latin typeface="Simplified Arabic" pitchFamily="18" charset="-78"/>
                <a:cs typeface="Simplified Arabic" pitchFamily="18" charset="-78"/>
              </a:rPr>
              <a:t>يقدم هذا النموذج إرشادات </a:t>
            </a:r>
            <a:r>
              <a:rPr lang="ar-SA" sz="2400" dirty="0">
                <a:latin typeface="Simplified Arabic" pitchFamily="18" charset="-78"/>
                <a:cs typeface="Simplified Arabic" pitchFamily="18" charset="-78"/>
              </a:rPr>
              <a:t>تساعد علماء المسلمين والجهات الرقابية الحكومية </a:t>
            </a:r>
            <a:r>
              <a:rPr lang="ar-KW" sz="2400" dirty="0">
                <a:latin typeface="Simplified Arabic" pitchFamily="18" charset="-78"/>
                <a:cs typeface="Simplified Arabic" pitchFamily="18" charset="-78"/>
              </a:rPr>
              <a:t>في الوقت الحاضر </a:t>
            </a:r>
            <a:r>
              <a:rPr lang="ar-SA" sz="2400" dirty="0">
                <a:latin typeface="Simplified Arabic" pitchFamily="18" charset="-78"/>
                <a:cs typeface="Simplified Arabic" pitchFamily="18" charset="-78"/>
              </a:rPr>
              <a:t>في </a:t>
            </a:r>
            <a:r>
              <a:rPr lang="ar-KW" sz="2400" dirty="0">
                <a:latin typeface="Simplified Arabic" pitchFamily="18" charset="-78"/>
                <a:cs typeface="Simplified Arabic" pitchFamily="18" charset="-78"/>
              </a:rPr>
              <a:t>كيفية الإشراف على منتجات الحلال 100%</a:t>
            </a:r>
            <a:r>
              <a:rPr lang="ar-SA" sz="2400" dirty="0">
                <a:latin typeface="Simplified Arabic" pitchFamily="18" charset="-78"/>
                <a:cs typeface="Simplified Arabic" pitchFamily="18" charset="-78"/>
              </a:rPr>
              <a:t>، وهو الباب الذي شهد نوازل ومستجدات كثيرة لم تكن معروفة بأعيانها في كتب الفقهاء المتقدمين.</a:t>
            </a:r>
            <a:r>
              <a:rPr lang="ar-SA" sz="2400" dirty="0">
                <a:solidFill>
                  <a:srgbClr val="FF0000"/>
                </a:solidFill>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p:txBody>
      </p:sp>
      <p:sp>
        <p:nvSpPr>
          <p:cNvPr id="9219" name="Rectangle 3"/>
          <p:cNvSpPr>
            <a:spLocks noChangeArrowheads="1"/>
          </p:cNvSpPr>
          <p:nvPr/>
        </p:nvSpPr>
        <p:spPr bwMode="auto">
          <a:xfrm>
            <a:off x="304800" y="3576617"/>
            <a:ext cx="8534400" cy="2795587"/>
          </a:xfrm>
          <a:prstGeom prst="rect">
            <a:avLst/>
          </a:prstGeom>
          <a:solidFill>
            <a:schemeClr val="bg1"/>
          </a:solidFill>
          <a:ln w="9525">
            <a:noFill/>
            <a:miter lim="800000"/>
            <a:headEnd/>
            <a:tailEnd/>
          </a:ln>
        </p:spPr>
        <p:txBody>
          <a:bodyPr>
            <a:spAutoFit/>
          </a:bodyPr>
          <a:lstStyle/>
          <a:p>
            <a:pPr algn="just">
              <a:lnSpc>
                <a:spcPct val="150000"/>
              </a:lnSpc>
              <a:spcBef>
                <a:spcPts val="600"/>
              </a:spcBef>
            </a:pPr>
            <a:r>
              <a:rPr lang="en-US" sz="2400">
                <a:latin typeface="Times New Roman" pitchFamily="18" charset="0"/>
                <a:cs typeface="Times New Roman" pitchFamily="18" charset="0"/>
              </a:rPr>
              <a:t> In addition this model provide guidelines that can help Muslim scholars and regulatory bodies at this time on how to control Halal 100% in Halal products, at a time were Halal products are currently facing many emerging issues </a:t>
            </a:r>
            <a:r>
              <a:rPr lang="ar-KW" sz="2400">
                <a:latin typeface="Times New Roman" pitchFamily="18" charset="0"/>
                <a:cs typeface="Times New Roman" pitchFamily="18" charset="0"/>
              </a:rPr>
              <a:t>نوازل</a:t>
            </a:r>
            <a:r>
              <a:rPr lang="en-US" sz="2400">
                <a:latin typeface="Times New Roman" pitchFamily="18" charset="0"/>
                <a:cs typeface="Times New Roman" pitchFamily="18" charset="0"/>
              </a:rPr>
              <a:t> that were not known at the time of early Muslim scholars.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304800"/>
            <a:ext cx="8534400" cy="295433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en-US" sz="2400" dirty="0">
                <a:solidFill>
                  <a:srgbClr val="0033CC"/>
                </a:solidFill>
                <a:latin typeface="Simplified Arabic" pitchFamily="18" charset="-78"/>
                <a:cs typeface="Simplified Arabic" pitchFamily="18" charset="-78"/>
              </a:rPr>
              <a:t> </a:t>
            </a:r>
            <a:r>
              <a:rPr lang="ar-KW" sz="2400" dirty="0">
                <a:solidFill>
                  <a:srgbClr val="0033CC"/>
                </a:solidFill>
                <a:latin typeface="Simplified Arabic" pitchFamily="18" charset="-78"/>
                <a:cs typeface="Simplified Arabic" pitchFamily="18" charset="-78"/>
              </a:rPr>
              <a:t>و</a:t>
            </a:r>
            <a:r>
              <a:rPr lang="ar-EG" sz="2400" dirty="0">
                <a:solidFill>
                  <a:srgbClr val="0033CC"/>
                </a:solidFill>
                <a:latin typeface="Simplified Arabic" pitchFamily="18" charset="-78"/>
                <a:cs typeface="Simplified Arabic" pitchFamily="18" charset="-78"/>
              </a:rPr>
              <a:t>) يجب أن ينتج عن عملية الذبح قطع الودجين والمريء والحلقوم، وذلك بتحريك السكين حركة سريعة بدون رفع السكين أو ملامسة الحبل الشوكي (ولا يقطع الحبل الشوكي). ويجب السماح بحرية سيلان الدماء من الذبيحة لتسهيل النزف السريع والغزير والكامل. ويجب أن يأتي موت الحيوان نتيجة النزف وحده، وبعد القطع.</a:t>
            </a:r>
            <a:endParaRPr lang="en-US" sz="2400" dirty="0">
              <a:solidFill>
                <a:srgbClr val="0033CC"/>
              </a:solidFill>
              <a:latin typeface="Simplified Arabic" pitchFamily="18" charset="-78"/>
              <a:cs typeface="Simplified Arabic" pitchFamily="18" charset="-78"/>
            </a:endParaRPr>
          </a:p>
        </p:txBody>
      </p:sp>
      <p:sp>
        <p:nvSpPr>
          <p:cNvPr id="73731" name="Rectangle 3"/>
          <p:cNvSpPr>
            <a:spLocks noChangeArrowheads="1"/>
          </p:cNvSpPr>
          <p:nvPr/>
        </p:nvSpPr>
        <p:spPr bwMode="auto">
          <a:xfrm>
            <a:off x="304800" y="3429000"/>
            <a:ext cx="8534400" cy="3076575"/>
          </a:xfrm>
          <a:prstGeom prst="rect">
            <a:avLst/>
          </a:prstGeom>
          <a:noFill/>
          <a:ln w="9525">
            <a:noFill/>
            <a:miter lim="800000"/>
            <a:headEnd/>
            <a:tailEnd/>
          </a:ln>
        </p:spPr>
        <p:txBody>
          <a:bodyPr>
            <a:spAutoFit/>
          </a:bodyPr>
          <a:lstStyle/>
          <a:p>
            <a:pPr algn="just">
              <a:lnSpc>
                <a:spcPct val="200000"/>
              </a:lnSpc>
              <a:spcBef>
                <a:spcPts val="600"/>
              </a:spcBef>
            </a:pPr>
            <a:r>
              <a:rPr lang="en-US" sz="2000">
                <a:latin typeface="Calibri" pitchFamily="34" charset="0"/>
              </a:rPr>
              <a:t>f) The cut should sever the carotid arteries and jugular veins, the esophagus and the trachea, using brisk stroke(s) without lifting the knife or touching the spinal cord (No cutting of Spinal cord). Blood should be allowed to drain freely to facilitate rapid, profuse and complete bleeding. The death of the animal must be caused by exsanguinations (bleeding).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KW" sz="2400" dirty="0">
                <a:solidFill>
                  <a:srgbClr val="0033CC"/>
                </a:solidFill>
                <a:latin typeface="Simplified Arabic" pitchFamily="18" charset="-78"/>
                <a:cs typeface="Simplified Arabic" pitchFamily="18" charset="-78"/>
              </a:rPr>
              <a:t>ز</a:t>
            </a:r>
            <a:r>
              <a:rPr lang="ar-EG" sz="2400" dirty="0">
                <a:solidFill>
                  <a:srgbClr val="0033CC"/>
                </a:solidFill>
                <a:latin typeface="Simplified Arabic" pitchFamily="18" charset="-78"/>
                <a:cs typeface="Simplified Arabic" pitchFamily="18" charset="-78"/>
              </a:rPr>
              <a:t>) لا يجوز التعامل مع جسم الذبيحة – كالسلخ أو قطع القرون أو الإلقاء في الماء – أو البدء فيه إلا بعد زهوق الروح تماماً من الحيوان والتأكد منه. </a:t>
            </a:r>
            <a:endParaRPr lang="en-US" sz="2400" dirty="0">
              <a:solidFill>
                <a:srgbClr val="0033CC"/>
              </a:solidFill>
              <a:latin typeface="Simplified Arabic" pitchFamily="18" charset="-78"/>
              <a:cs typeface="Simplified Arabic" pitchFamily="18" charset="-78"/>
            </a:endParaRPr>
          </a:p>
        </p:txBody>
      </p:sp>
      <p:sp>
        <p:nvSpPr>
          <p:cNvPr id="74755" name="Rectangle 3"/>
          <p:cNvSpPr>
            <a:spLocks noChangeArrowheads="1"/>
          </p:cNvSpPr>
          <p:nvPr/>
        </p:nvSpPr>
        <p:spPr bwMode="auto">
          <a:xfrm>
            <a:off x="304800" y="27432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g) Manipulating the carcass – such as skinning or cutting off the hooks or putting into the water - is not allowed to commence before the animal is completely dead.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EG" sz="2800">
                <a:solidFill>
                  <a:srgbClr val="0070C0"/>
                </a:solidFill>
                <a:latin typeface="Simplified Arabic" pitchFamily="18" charset="-78"/>
                <a:cs typeface="Simplified Arabic" pitchFamily="18" charset="-78"/>
              </a:rPr>
              <a:t>إجراءات أثناء ذبح الأغنام والأبقار</a:t>
            </a:r>
            <a:endParaRPr lang="ar-KW" sz="2800">
              <a:solidFill>
                <a:srgbClr val="0070C0"/>
              </a:solidFill>
              <a:latin typeface="Simplified Arabic" pitchFamily="18" charset="-78"/>
              <a:cs typeface="Simplified Arabic" pitchFamily="18" charset="-78"/>
            </a:endParaRPr>
          </a:p>
        </p:txBody>
      </p:sp>
      <p:sp>
        <p:nvSpPr>
          <p:cNvPr id="2867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spcBef>
                <a:spcPts val="600"/>
              </a:spcBef>
              <a:defRPr/>
            </a:pPr>
            <a:r>
              <a:rPr lang="en-US" sz="2800">
                <a:solidFill>
                  <a:srgbClr val="0070C0"/>
                </a:solidFill>
                <a:latin typeface="Times New Roman" pitchFamily="18" charset="0"/>
                <a:cs typeface="Times New Roman" pitchFamily="18" charset="0"/>
              </a:rPr>
              <a:t>Procedures during Slaughter of Sheep and Cattle</a:t>
            </a:r>
            <a:endParaRPr lang="ar-KW" sz="2800">
              <a:solidFill>
                <a:srgbClr val="0070C0"/>
              </a:solidFill>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solidFill>
                  <a:srgbClr val="0070C0"/>
                </a:solidFill>
                <a:latin typeface="Simplified Arabic" pitchFamily="18" charset="-78"/>
                <a:cs typeface="Simplified Arabic" pitchFamily="18" charset="-78"/>
              </a:rPr>
              <a:t>إجراءات تتعلق ب</a:t>
            </a:r>
            <a:r>
              <a:rPr lang="ar-EG" sz="2800">
                <a:solidFill>
                  <a:srgbClr val="0070C0"/>
                </a:solidFill>
                <a:latin typeface="Simplified Arabic" pitchFamily="18" charset="-78"/>
                <a:cs typeface="Simplified Arabic" pitchFamily="18" charset="-78"/>
              </a:rPr>
              <a:t>الذبح الحلال</a:t>
            </a:r>
            <a:endParaRPr lang="en-US" sz="2800" b="0">
              <a:solidFill>
                <a:srgbClr val="0070C0"/>
              </a:solidFill>
              <a:latin typeface="Simplified Arabic" pitchFamily="18" charset="-78"/>
              <a:cs typeface="Simplified Arabic" pitchFamily="18" charset="-78"/>
            </a:endParaRPr>
          </a:p>
        </p:txBody>
      </p:sp>
      <p:sp>
        <p:nvSpPr>
          <p:cNvPr id="30723"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solidFill>
                  <a:srgbClr val="0070C0"/>
                </a:solidFill>
                <a:latin typeface="Times New Roman" pitchFamily="18" charset="0"/>
                <a:cs typeface="Times New Roman" pitchFamily="18" charset="0"/>
              </a:rPr>
              <a:t>Procedures related to </a:t>
            </a:r>
            <a:r>
              <a:rPr lang="en-NZ" sz="2800">
                <a:solidFill>
                  <a:srgbClr val="0070C0"/>
                </a:solidFill>
                <a:latin typeface="Times New Roman" pitchFamily="18" charset="0"/>
                <a:cs typeface="Times New Roman" pitchFamily="18" charset="0"/>
              </a:rPr>
              <a:t>Halal slaughter </a:t>
            </a:r>
            <a:endParaRPr lang="en-US" sz="2800">
              <a:solidFill>
                <a:srgbClr val="0070C0"/>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04800" y="812800"/>
            <a:ext cx="8382000" cy="101600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أ ) يفضل استخدام صناديق وأوعية تسهل الذبح وتريح الذبيحة.</a:t>
            </a:r>
            <a:endParaRPr lang="en-US" sz="2400" dirty="0">
              <a:solidFill>
                <a:srgbClr val="0033CC"/>
              </a:solidFill>
              <a:latin typeface="Simplified Arabic" pitchFamily="18" charset="-78"/>
              <a:cs typeface="Simplified Arabic" pitchFamily="18" charset="-78"/>
            </a:endParaRPr>
          </a:p>
        </p:txBody>
      </p:sp>
      <p:sp>
        <p:nvSpPr>
          <p:cNvPr id="77827" name="Rectangle 3"/>
          <p:cNvSpPr>
            <a:spLocks noChangeArrowheads="1"/>
          </p:cNvSpPr>
          <p:nvPr/>
        </p:nvSpPr>
        <p:spPr bwMode="auto">
          <a:xfrm>
            <a:off x="304800" y="4514850"/>
            <a:ext cx="8534400" cy="1200150"/>
          </a:xfrm>
          <a:prstGeom prst="rect">
            <a:avLst/>
          </a:prstGeom>
          <a:noFill/>
          <a:ln w="9525">
            <a:noFill/>
            <a:miter lim="800000"/>
            <a:headEnd/>
            <a:tailEnd/>
          </a:ln>
        </p:spPr>
        <p:txBody>
          <a:bodyPr>
            <a:spAutoFit/>
          </a:bodyPr>
          <a:lstStyle/>
          <a:p>
            <a:pPr algn="just">
              <a:lnSpc>
                <a:spcPct val="150000"/>
              </a:lnSpc>
              <a:spcBef>
                <a:spcPts val="600"/>
              </a:spcBef>
            </a:pPr>
            <a:r>
              <a:rPr lang="en-NZ" sz="2400">
                <a:latin typeface="Calibri" pitchFamily="34" charset="0"/>
              </a:rPr>
              <a:t>a) The slaughter boxes are preferably used to facilitate and relieve the animal slaughter. </a:t>
            </a:r>
            <a:endParaRPr lang="en-US" sz="2400">
              <a:latin typeface="Calibri" pitchFamily="34" charset="0"/>
            </a:endParaRPr>
          </a:p>
        </p:txBody>
      </p:sp>
      <p:sp>
        <p:nvSpPr>
          <p:cNvPr id="15" name="Rectangle 14"/>
          <p:cNvSpPr>
            <a:spLocks noChangeArrowheads="1"/>
          </p:cNvSpPr>
          <p:nvPr/>
        </p:nvSpPr>
        <p:spPr bwMode="auto">
          <a:xfrm>
            <a:off x="304800" y="1905000"/>
            <a:ext cx="83820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solidFill>
                  <a:srgbClr val="0033CC"/>
                </a:solidFill>
                <a:latin typeface="Simplified Arabic" pitchFamily="18" charset="-78"/>
                <a:cs typeface="Simplified Arabic" pitchFamily="18" charset="-78"/>
              </a:rPr>
              <a:t>ب) مراعاة إجراء الذبح الحلال بشكل سريع بقدر الإمكان وبدون إثارة ذعر الحيوان</a:t>
            </a:r>
            <a:r>
              <a:rPr lang="ar-KW" sz="2400" dirty="0">
                <a:solidFill>
                  <a:srgbClr val="0033CC"/>
                </a:solidFill>
                <a:latin typeface="Simplified Arabic" pitchFamily="18" charset="-78"/>
                <a:cs typeface="Simplified Arabic" pitchFamily="18" charset="-78"/>
              </a:rPr>
              <a:t> شكل 1)</a:t>
            </a:r>
            <a:r>
              <a:rPr lang="ar-EG" sz="2400" dirty="0">
                <a:solidFill>
                  <a:srgbClr val="0033CC"/>
                </a:solidFill>
                <a:latin typeface="Simplified Arabic" pitchFamily="18" charset="-78"/>
                <a:cs typeface="Simplified Arabic" pitchFamily="18" charset="-78"/>
              </a:rPr>
              <a:t>. </a:t>
            </a:r>
            <a:endParaRPr lang="en-US" sz="2400" dirty="0">
              <a:solidFill>
                <a:srgbClr val="0033CC"/>
              </a:solidFill>
              <a:latin typeface="Simplified Arabic" pitchFamily="18" charset="-78"/>
              <a:cs typeface="Simplified Arabic" pitchFamily="18" charset="-78"/>
            </a:endParaRPr>
          </a:p>
        </p:txBody>
      </p:sp>
      <p:sp>
        <p:nvSpPr>
          <p:cNvPr id="77829" name="Rectangle 3"/>
          <p:cNvSpPr>
            <a:spLocks noChangeArrowheads="1"/>
          </p:cNvSpPr>
          <p:nvPr/>
        </p:nvSpPr>
        <p:spPr bwMode="auto">
          <a:xfrm>
            <a:off x="304800" y="5734050"/>
            <a:ext cx="8534400" cy="1200150"/>
          </a:xfrm>
          <a:prstGeom prst="rect">
            <a:avLst/>
          </a:prstGeom>
          <a:noFill/>
          <a:ln w="9525">
            <a:noFill/>
            <a:miter lim="800000"/>
            <a:headEnd/>
            <a:tailEnd/>
          </a:ln>
        </p:spPr>
        <p:txBody>
          <a:bodyPr>
            <a:spAutoFit/>
          </a:bodyPr>
          <a:lstStyle/>
          <a:p>
            <a:pPr algn="just">
              <a:lnSpc>
                <a:spcPct val="150000"/>
              </a:lnSpc>
              <a:spcBef>
                <a:spcPts val="600"/>
              </a:spcBef>
            </a:pPr>
            <a:r>
              <a:rPr lang="en-NZ" sz="2400">
                <a:latin typeface="Calibri" pitchFamily="34" charset="0"/>
              </a:rPr>
              <a:t>b) The Halal cut is performed as fast as possible without frightening the animal (Figure 1).</a:t>
            </a:r>
            <a:endParaRPr lang="en-US" sz="2400">
              <a:latin typeface="Calibri" pitchFamily="34" charset="0"/>
            </a:endParaRPr>
          </a:p>
        </p:txBody>
      </p:sp>
      <p:sp>
        <p:nvSpPr>
          <p:cNvPr id="77830" name="Rectangle 3"/>
          <p:cNvSpPr>
            <a:spLocks noChangeArrowheads="1"/>
          </p:cNvSpPr>
          <p:nvPr/>
        </p:nvSpPr>
        <p:spPr bwMode="auto">
          <a:xfrm>
            <a:off x="304800" y="47625"/>
            <a:ext cx="8382000" cy="600075"/>
          </a:xfrm>
          <a:prstGeom prst="rect">
            <a:avLst/>
          </a:prstGeom>
          <a:solidFill>
            <a:srgbClr val="0070C0"/>
          </a:solidFill>
          <a:ln w="9525">
            <a:noFill/>
            <a:miter lim="800000"/>
            <a:headEnd/>
            <a:tailEnd/>
          </a:ln>
        </p:spPr>
        <p:txBody>
          <a:bodyPr>
            <a:spAutoFit/>
          </a:bodyPr>
          <a:lstStyle/>
          <a:p>
            <a:pPr algn="just" rtl="1">
              <a:lnSpc>
                <a:spcPct val="150000"/>
              </a:lnSpc>
              <a:spcBef>
                <a:spcPts val="600"/>
              </a:spcBef>
            </a:pPr>
            <a:r>
              <a:rPr lang="ar-EG" sz="2400">
                <a:solidFill>
                  <a:schemeClr val="bg1"/>
                </a:solidFill>
                <a:latin typeface="Simplified Arabic" pitchFamily="18" charset="-78"/>
                <a:cs typeface="Simplified Arabic" pitchFamily="18" charset="-78"/>
              </a:rPr>
              <a:t>ينبغي إجراء الذبح الحلال حسب الأحكام التالية: </a:t>
            </a:r>
            <a:endParaRPr lang="en-US" sz="2400">
              <a:solidFill>
                <a:schemeClr val="bg1"/>
              </a:solidFill>
              <a:latin typeface="Simplified Arabic" pitchFamily="18" charset="-78"/>
              <a:cs typeface="Simplified Arabic" pitchFamily="18" charset="-78"/>
            </a:endParaRPr>
          </a:p>
        </p:txBody>
      </p:sp>
      <p:sp>
        <p:nvSpPr>
          <p:cNvPr id="77831" name="Rectangle 3"/>
          <p:cNvSpPr>
            <a:spLocks noChangeArrowheads="1"/>
          </p:cNvSpPr>
          <p:nvPr/>
        </p:nvSpPr>
        <p:spPr bwMode="auto">
          <a:xfrm>
            <a:off x="304800" y="3438525"/>
            <a:ext cx="8382000" cy="1133475"/>
          </a:xfrm>
          <a:prstGeom prst="rect">
            <a:avLst/>
          </a:prstGeom>
          <a:solidFill>
            <a:srgbClr val="0070C0"/>
          </a:solidFill>
          <a:ln w="9525">
            <a:noFill/>
            <a:miter lim="800000"/>
            <a:headEnd/>
            <a:tailEnd/>
          </a:ln>
        </p:spPr>
        <p:txBody>
          <a:bodyPr>
            <a:spAutoFit/>
          </a:bodyPr>
          <a:lstStyle/>
          <a:p>
            <a:pPr algn="just">
              <a:lnSpc>
                <a:spcPct val="150000"/>
              </a:lnSpc>
            </a:pPr>
            <a:r>
              <a:rPr lang="en-US" sz="2400" b="0">
                <a:solidFill>
                  <a:schemeClr val="bg1"/>
                </a:solidFill>
                <a:latin typeface="Times New Roman" pitchFamily="18" charset="0"/>
                <a:cs typeface="Times New Roman" pitchFamily="18" charset="0"/>
              </a:rPr>
              <a:t>The Halal slaughter should be carried out according to the following regulations: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73818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solidFill>
                  <a:srgbClr val="0033CC"/>
                </a:solidFill>
                <a:latin typeface="Simplified Arabic" pitchFamily="18" charset="-78"/>
                <a:cs typeface="Simplified Arabic" pitchFamily="18" charset="-78"/>
              </a:rPr>
              <a:t>ج) بعد الذبح، يتم حمل جسد الذبيحة ووضعها </a:t>
            </a:r>
            <a:r>
              <a:rPr lang="ar-EG" sz="2400" u="sng" dirty="0">
                <a:solidFill>
                  <a:srgbClr val="0033CC"/>
                </a:solidFill>
                <a:latin typeface="Simplified Arabic" pitchFamily="18" charset="-78"/>
                <a:cs typeface="Simplified Arabic" pitchFamily="18" charset="-78"/>
              </a:rPr>
              <a:t>برفق</a:t>
            </a:r>
            <a:r>
              <a:rPr lang="ar-EG" sz="2400" dirty="0">
                <a:solidFill>
                  <a:srgbClr val="0033CC"/>
                </a:solidFill>
                <a:latin typeface="Simplified Arabic" pitchFamily="18" charset="-78"/>
                <a:cs typeface="Simplified Arabic" pitchFamily="18" charset="-78"/>
              </a:rPr>
              <a:t> على طاولة متحركة. </a:t>
            </a:r>
            <a:endParaRPr lang="en-US" sz="2400" dirty="0">
              <a:solidFill>
                <a:srgbClr val="0033CC"/>
              </a:solidFill>
              <a:latin typeface="Simplified Arabic" pitchFamily="18" charset="-78"/>
              <a:cs typeface="Simplified Arabic" pitchFamily="18" charset="-78"/>
            </a:endParaRPr>
          </a:p>
        </p:txBody>
      </p:sp>
      <p:sp>
        <p:nvSpPr>
          <p:cNvPr id="78851" name="Rectangle 3"/>
          <p:cNvSpPr>
            <a:spLocks noChangeArrowheads="1"/>
          </p:cNvSpPr>
          <p:nvPr/>
        </p:nvSpPr>
        <p:spPr bwMode="auto">
          <a:xfrm>
            <a:off x="304800" y="15240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NZ" sz="2400">
                <a:latin typeface="Calibri" pitchFamily="34" charset="0"/>
              </a:rPr>
              <a:t>c) After the slaughtering, the animal is dropped </a:t>
            </a:r>
            <a:r>
              <a:rPr lang="en-NZ" sz="2400" u="sng">
                <a:latin typeface="Calibri" pitchFamily="34" charset="0"/>
              </a:rPr>
              <a:t>humanely</a:t>
            </a:r>
            <a:r>
              <a:rPr lang="en-NZ" sz="2400">
                <a:latin typeface="Calibri" pitchFamily="34" charset="0"/>
              </a:rPr>
              <a:t> onto a cradle or moving table</a:t>
            </a:r>
            <a:endParaRPr lang="en-US" sz="2400">
              <a:latin typeface="Calibri" pitchFamily="34" charset="0"/>
            </a:endParaRPr>
          </a:p>
        </p:txBody>
      </p:sp>
      <p:sp>
        <p:nvSpPr>
          <p:cNvPr id="6" name="Rectangle 5"/>
          <p:cNvSpPr>
            <a:spLocks noChangeArrowheads="1"/>
          </p:cNvSpPr>
          <p:nvPr/>
        </p:nvSpPr>
        <p:spPr bwMode="auto">
          <a:xfrm>
            <a:off x="304800" y="3429000"/>
            <a:ext cx="85344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solidFill>
                  <a:srgbClr val="0033CC"/>
                </a:solidFill>
                <a:latin typeface="Simplified Arabic" pitchFamily="18" charset="-78"/>
                <a:cs typeface="Simplified Arabic" pitchFamily="18" charset="-78"/>
              </a:rPr>
              <a:t>د) يجب تأخير التعامل مع جسدها لحين أن تتلاشى معالم الحياة والأفعال الانعكاسية منها تماماً. </a:t>
            </a:r>
            <a:endParaRPr lang="en-US" sz="2400" dirty="0">
              <a:solidFill>
                <a:srgbClr val="0033CC"/>
              </a:solidFill>
              <a:latin typeface="Simplified Arabic" pitchFamily="18" charset="-78"/>
              <a:cs typeface="Simplified Arabic" pitchFamily="18" charset="-78"/>
            </a:endParaRPr>
          </a:p>
        </p:txBody>
      </p:sp>
      <p:sp>
        <p:nvSpPr>
          <p:cNvPr id="78853" name="Rectangle 3"/>
          <p:cNvSpPr>
            <a:spLocks noChangeArrowheads="1"/>
          </p:cNvSpPr>
          <p:nvPr/>
        </p:nvSpPr>
        <p:spPr bwMode="auto">
          <a:xfrm>
            <a:off x="304800" y="5086350"/>
            <a:ext cx="8534400" cy="1466850"/>
          </a:xfrm>
          <a:prstGeom prst="rect">
            <a:avLst/>
          </a:prstGeom>
          <a:noFill/>
          <a:ln w="9525">
            <a:noFill/>
            <a:miter lim="800000"/>
            <a:headEnd/>
            <a:tailEnd/>
          </a:ln>
        </p:spPr>
        <p:txBody>
          <a:bodyPr>
            <a:spAutoFit/>
          </a:bodyPr>
          <a:lstStyle/>
          <a:p>
            <a:pPr algn="just">
              <a:lnSpc>
                <a:spcPct val="200000"/>
              </a:lnSpc>
              <a:spcBef>
                <a:spcPts val="600"/>
              </a:spcBef>
            </a:pPr>
            <a:r>
              <a:rPr lang="en-IN" sz="2400">
                <a:latin typeface="Calibri" pitchFamily="34" charset="0"/>
              </a:rPr>
              <a:t>d) The dressing of the carcass must be delayed until all signs of life and cerebral reflex have disappeared </a:t>
            </a:r>
            <a:endParaRPr lang="en-US" sz="2400">
              <a:latin typeface="Calibri" pitchFamily="34"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إغلاق المريء</a:t>
            </a:r>
            <a:endParaRPr lang="en-US" sz="2800" b="0">
              <a:latin typeface="Simplified Arabic" pitchFamily="18" charset="-78"/>
              <a:cs typeface="Simplified Arabic" pitchFamily="18" charset="-78"/>
            </a:endParaRPr>
          </a:p>
        </p:txBody>
      </p:sp>
      <p:sp>
        <p:nvSpPr>
          <p:cNvPr id="34819"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a:t>
            </a:r>
            <a:r>
              <a:rPr lang="en-NZ" sz="2800">
                <a:latin typeface="Times New Roman" pitchFamily="18" charset="0"/>
                <a:cs typeface="Times New Roman" pitchFamily="18" charset="0"/>
              </a:rPr>
              <a:t>Oesophageal Closure</a:t>
            </a:r>
            <a:endParaRPr lang="en-US" sz="280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304800" y="152400"/>
            <a:ext cx="8534400" cy="101600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ويتم هذا الإجراء لمنع ارتجاع محتوى المعدة مما يؤدي إلى تلويث لحم الرأس.</a:t>
            </a:r>
            <a:endParaRPr lang="en-US" sz="2400" dirty="0">
              <a:solidFill>
                <a:srgbClr val="0033CC"/>
              </a:solidFill>
              <a:latin typeface="Simplified Arabic" pitchFamily="18" charset="-78"/>
              <a:cs typeface="Simplified Arabic" pitchFamily="18" charset="-78"/>
            </a:endParaRPr>
          </a:p>
        </p:txBody>
      </p:sp>
      <p:sp>
        <p:nvSpPr>
          <p:cNvPr id="80899" name="Rectangle 3"/>
          <p:cNvSpPr>
            <a:spLocks noChangeArrowheads="1"/>
          </p:cNvSpPr>
          <p:nvPr/>
        </p:nvSpPr>
        <p:spPr bwMode="auto">
          <a:xfrm>
            <a:off x="304800" y="1219200"/>
            <a:ext cx="8534400" cy="1466850"/>
          </a:xfrm>
          <a:prstGeom prst="rect">
            <a:avLst/>
          </a:prstGeom>
          <a:noFill/>
          <a:ln w="9525">
            <a:noFill/>
            <a:miter lim="800000"/>
            <a:headEnd/>
            <a:tailEnd/>
          </a:ln>
        </p:spPr>
        <p:txBody>
          <a:bodyPr>
            <a:spAutoFit/>
          </a:bodyPr>
          <a:lstStyle/>
          <a:p>
            <a:pPr algn="just">
              <a:lnSpc>
                <a:spcPct val="200000"/>
              </a:lnSpc>
              <a:spcBef>
                <a:spcPts val="600"/>
              </a:spcBef>
            </a:pPr>
            <a:r>
              <a:rPr lang="en-NZ" sz="2400">
                <a:latin typeface="Calibri" pitchFamily="34" charset="0"/>
              </a:rPr>
              <a:t>This procedure is done to prevent rumen content from the stomach from being regurgitated and contaminating head meat. </a:t>
            </a:r>
            <a:endParaRPr lang="en-US" sz="2400">
              <a:latin typeface="Calibri" pitchFamily="34" charset="0"/>
            </a:endParaRPr>
          </a:p>
        </p:txBody>
      </p:sp>
      <p:sp>
        <p:nvSpPr>
          <p:cNvPr id="16" name="Rectangle 15"/>
          <p:cNvSpPr>
            <a:spLocks noChangeArrowheads="1"/>
          </p:cNvSpPr>
          <p:nvPr/>
        </p:nvSpPr>
        <p:spPr bwMode="auto">
          <a:xfrm>
            <a:off x="304800" y="2909888"/>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ويجب إجراء هذه الأمر بعد التأكد تماماً من خروج روح الحيوان، وهو أمر يقرره أحد الأطباء البيطريين ويشهد عليه أحد المشرفين على الذبح الحلال. </a:t>
            </a:r>
            <a:endParaRPr lang="en-US" sz="2400" dirty="0">
              <a:solidFill>
                <a:srgbClr val="0033CC"/>
              </a:solidFill>
              <a:latin typeface="Simplified Arabic" pitchFamily="18" charset="-78"/>
              <a:cs typeface="Simplified Arabic" pitchFamily="18" charset="-78"/>
            </a:endParaRPr>
          </a:p>
        </p:txBody>
      </p:sp>
      <p:sp>
        <p:nvSpPr>
          <p:cNvPr id="80901" name="Rectangle 3"/>
          <p:cNvSpPr>
            <a:spLocks noChangeArrowheads="1"/>
          </p:cNvSpPr>
          <p:nvPr/>
        </p:nvSpPr>
        <p:spPr bwMode="auto">
          <a:xfrm>
            <a:off x="304800" y="4586288"/>
            <a:ext cx="8534400" cy="2195512"/>
          </a:xfrm>
          <a:prstGeom prst="rect">
            <a:avLst/>
          </a:prstGeom>
          <a:noFill/>
          <a:ln w="9525">
            <a:noFill/>
            <a:miter lim="800000"/>
            <a:headEnd/>
            <a:tailEnd/>
          </a:ln>
        </p:spPr>
        <p:txBody>
          <a:bodyPr>
            <a:spAutoFit/>
          </a:bodyPr>
          <a:lstStyle/>
          <a:p>
            <a:pPr algn="just">
              <a:lnSpc>
                <a:spcPct val="200000"/>
              </a:lnSpc>
            </a:pPr>
            <a:r>
              <a:rPr lang="en-NZ" sz="2400">
                <a:latin typeface="Calibri" pitchFamily="34" charset="0"/>
              </a:rPr>
              <a:t>This act must be performed after the animal has been completely dead as judged by a veterinarian and witnessed by a Halal supervisor.</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الطعنة العنقية/ الصدرية</a:t>
            </a:r>
            <a:endParaRPr lang="en-US" sz="2800" b="0">
              <a:latin typeface="Simplified Arabic" pitchFamily="18" charset="-78"/>
              <a:cs typeface="Simplified Arabic" pitchFamily="18" charset="-78"/>
            </a:endParaRPr>
          </a:p>
        </p:txBody>
      </p:sp>
      <p:sp>
        <p:nvSpPr>
          <p:cNvPr id="36867"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a:t>
            </a:r>
            <a:r>
              <a:rPr lang="en-NZ" sz="2800">
                <a:latin typeface="Times New Roman" pitchFamily="18" charset="0"/>
                <a:cs typeface="Times New Roman" pitchFamily="18" charset="0"/>
              </a:rPr>
              <a:t>Thoracic Stick </a:t>
            </a:r>
            <a:endParaRPr lang="en-US" sz="280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وهو إجراء محرم حيث ينبغي إتاحة السبيل أمام خروج الدم من الحيوان بشكل طبيعي من معظم الأوعية الدموية أثناء مرور الحيوان بعملية الموت الطبيعية. </a:t>
            </a:r>
            <a:endParaRPr lang="en-US" sz="2400" dirty="0">
              <a:solidFill>
                <a:srgbClr val="0033CC"/>
              </a:solidFill>
              <a:latin typeface="Simplified Arabic" pitchFamily="18" charset="-78"/>
              <a:cs typeface="Simplified Arabic" pitchFamily="18" charset="-78"/>
            </a:endParaRPr>
          </a:p>
        </p:txBody>
      </p:sp>
      <p:sp>
        <p:nvSpPr>
          <p:cNvPr id="82947" name="Rectangle 3"/>
          <p:cNvSpPr>
            <a:spLocks noChangeArrowheads="1"/>
          </p:cNvSpPr>
          <p:nvPr/>
        </p:nvSpPr>
        <p:spPr bwMode="auto">
          <a:xfrm>
            <a:off x="304800" y="2743200"/>
            <a:ext cx="8534400" cy="3683000"/>
          </a:xfrm>
          <a:prstGeom prst="rect">
            <a:avLst/>
          </a:prstGeom>
          <a:noFill/>
          <a:ln w="9525">
            <a:noFill/>
            <a:miter lim="800000"/>
            <a:headEnd/>
            <a:tailEnd/>
          </a:ln>
        </p:spPr>
        <p:txBody>
          <a:bodyPr>
            <a:spAutoFit/>
          </a:bodyPr>
          <a:lstStyle/>
          <a:p>
            <a:pPr algn="just">
              <a:lnSpc>
                <a:spcPct val="200000"/>
              </a:lnSpc>
              <a:spcBef>
                <a:spcPts val="600"/>
              </a:spcBef>
            </a:pPr>
            <a:r>
              <a:rPr lang="en-NZ" sz="2400">
                <a:latin typeface="Calibri" pitchFamily="34" charset="0"/>
              </a:rPr>
              <a:t>This procedure is prohibited as the bleeding of the animal must be performed in a normal manner so that all the blood in the animal is allowed to be squeezed out normally from most of blood vessels while the animal is undergoing normal death process. </a:t>
            </a:r>
            <a:endParaRPr lang="en-US" sz="2400">
              <a:latin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6858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SA" sz="2400" dirty="0">
                <a:latin typeface="Simplified Arabic" pitchFamily="18" charset="-78"/>
                <a:cs typeface="Simplified Arabic" pitchFamily="18" charset="-78"/>
              </a:rPr>
              <a:t>فلابد للفقيه وللرقيب في هذا العصر من أثر يراعي </a:t>
            </a:r>
            <a:r>
              <a:rPr lang="ar-KW" sz="2400" dirty="0">
                <a:latin typeface="Simplified Arabic" pitchFamily="18" charset="-78"/>
                <a:cs typeface="Simplified Arabic" pitchFamily="18" charset="-78"/>
              </a:rPr>
              <a:t>فيه </a:t>
            </a:r>
            <a:r>
              <a:rPr lang="ar-SA" sz="2400" dirty="0">
                <a:latin typeface="Simplified Arabic" pitchFamily="18" charset="-78"/>
                <a:cs typeface="Simplified Arabic" pitchFamily="18" charset="-78"/>
              </a:rPr>
              <a:t>المتطلبات العصرية دون الإخلال بالثوابت الشرعية</a:t>
            </a:r>
            <a:r>
              <a:rPr lang="ar-KW" sz="2400" dirty="0">
                <a:latin typeface="Simplified Arabic" pitchFamily="18" charset="-78"/>
                <a:cs typeface="Simplified Arabic" pitchFamily="18" charset="-78"/>
              </a:rPr>
              <a:t>، ليكون سبباً في منع دخول المنتجات غير الحلال إلى يد المستهك المسلم</a:t>
            </a:r>
            <a:r>
              <a:rPr lang="ar-EG" sz="2400" dirty="0">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p:txBody>
      </p:sp>
      <p:sp>
        <p:nvSpPr>
          <p:cNvPr id="10243" name="Rectangle 3"/>
          <p:cNvSpPr>
            <a:spLocks noChangeArrowheads="1"/>
          </p:cNvSpPr>
          <p:nvPr/>
        </p:nvSpPr>
        <p:spPr bwMode="auto">
          <a:xfrm>
            <a:off x="304800" y="3581400"/>
            <a:ext cx="8534400" cy="2195513"/>
          </a:xfrm>
          <a:prstGeom prst="rect">
            <a:avLst/>
          </a:prstGeom>
          <a:solidFill>
            <a:schemeClr val="bg1"/>
          </a:solidFill>
          <a:ln w="9525">
            <a:noFill/>
            <a:miter lim="800000"/>
            <a:headEnd/>
            <a:tailEnd/>
          </a:ln>
        </p:spPr>
        <p:txBody>
          <a:bodyPr>
            <a:spAutoFit/>
          </a:bodyPr>
          <a:lstStyle/>
          <a:p>
            <a:pPr algn="just">
              <a:lnSpc>
                <a:spcPct val="200000"/>
              </a:lnSpc>
              <a:spcBef>
                <a:spcPts val="600"/>
              </a:spcBef>
            </a:pPr>
            <a:r>
              <a:rPr lang="en-US" sz="2400">
                <a:latin typeface="Times New Roman" pitchFamily="18" charset="0"/>
                <a:cs typeface="Times New Roman" pitchFamily="18" charset="0"/>
              </a:rPr>
              <a:t> Muslim scholars are urged to review current processing techniques being followed in the west to avoid the fall of Non-Halal  products in the hand of Muslim consumer.</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سلسلة الذبح</a:t>
            </a:r>
            <a:endParaRPr lang="en-US" sz="2800" b="0">
              <a:latin typeface="Simplified Arabic" pitchFamily="18" charset="-78"/>
              <a:cs typeface="Simplified Arabic" pitchFamily="18" charset="-78"/>
            </a:endParaRPr>
          </a:p>
        </p:txBody>
      </p:sp>
      <p:sp>
        <p:nvSpPr>
          <p:cNvPr id="3891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Slaughtering Chain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في حال استعمال وسائل ذبح صممت من أجل قتل الحيوانات على الطريقة (العلمانية) غير الإسلامية التي تستوجب استعمال الصعق: </a:t>
            </a:r>
            <a:endParaRPr lang="en-US" sz="2400" dirty="0">
              <a:solidFill>
                <a:srgbClr val="0033CC"/>
              </a:solidFill>
              <a:latin typeface="Simplified Arabic" pitchFamily="18" charset="-78"/>
              <a:cs typeface="Simplified Arabic" pitchFamily="18" charset="-78"/>
            </a:endParaRPr>
          </a:p>
        </p:txBody>
      </p:sp>
      <p:sp>
        <p:nvSpPr>
          <p:cNvPr id="84995" name="Rectangle 3"/>
          <p:cNvSpPr>
            <a:spLocks noChangeArrowheads="1"/>
          </p:cNvSpPr>
          <p:nvPr/>
        </p:nvSpPr>
        <p:spPr bwMode="auto">
          <a:xfrm>
            <a:off x="304800" y="2743200"/>
            <a:ext cx="8534400" cy="220503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In the case of using slaughter methods designed to kill animals in the non-Muslim (secular) manner that requires the use of stunning:</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14779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solidFill>
                  <a:srgbClr val="0033CC"/>
                </a:solidFill>
                <a:latin typeface="Simplified Arabic" pitchFamily="18" charset="-78"/>
                <a:cs typeface="Simplified Arabic" pitchFamily="18" charset="-78"/>
              </a:rPr>
              <a:t>يجب توفير شعارات الذبح غير الحلال في كل سلسلة ذبح في متناول عامل الذبح المسلم والذي ينبغي أن يستخدم هذه الشعارات على أي ذبائح غير حلال.</a:t>
            </a:r>
            <a:endParaRPr lang="en-US" sz="2400" dirty="0">
              <a:solidFill>
                <a:srgbClr val="0033CC"/>
              </a:solidFill>
              <a:latin typeface="Simplified Arabic" pitchFamily="18" charset="-78"/>
              <a:cs typeface="Simplified Arabic" pitchFamily="18" charset="-78"/>
            </a:endParaRPr>
          </a:p>
        </p:txBody>
      </p:sp>
      <p:sp>
        <p:nvSpPr>
          <p:cNvPr id="86019" name="Rectangle 3"/>
          <p:cNvSpPr>
            <a:spLocks noChangeArrowheads="1"/>
          </p:cNvSpPr>
          <p:nvPr/>
        </p:nvSpPr>
        <p:spPr bwMode="auto">
          <a:xfrm>
            <a:off x="304800" y="2743200"/>
            <a:ext cx="8534400" cy="2205038"/>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The Non-Halal </a:t>
            </a:r>
            <a:r>
              <a:rPr lang="en-US" sz="2400" u="sng">
                <a:latin typeface="Calibri" pitchFamily="34" charset="0"/>
              </a:rPr>
              <a:t>tags</a:t>
            </a:r>
            <a:r>
              <a:rPr lang="en-US" sz="2400">
                <a:latin typeface="Calibri" pitchFamily="34" charset="0"/>
              </a:rPr>
              <a:t> should be available at each slaughtering chain within easy reach of the Muslim slaughter men who should use these tags on any slaughter of animal declared Non-Halal.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فإذا كان هناك عدد كبير من الذبائح غير الحلال المرتبة بشكل مستمر، فيجب تعليم الذبائح الثلاث الأولى والذبائح الثلاث الأخيرة بعلامات تفيد أنها غير حلال. </a:t>
            </a:r>
            <a:endParaRPr lang="en-US" sz="2400" dirty="0">
              <a:solidFill>
                <a:srgbClr val="0033CC"/>
              </a:solidFill>
              <a:latin typeface="Simplified Arabic" pitchFamily="18" charset="-78"/>
              <a:cs typeface="Simplified Arabic" pitchFamily="18" charset="-78"/>
            </a:endParaRPr>
          </a:p>
        </p:txBody>
      </p:sp>
      <p:sp>
        <p:nvSpPr>
          <p:cNvPr id="87043" name="Rectangle 3"/>
          <p:cNvSpPr>
            <a:spLocks noChangeArrowheads="1"/>
          </p:cNvSpPr>
          <p:nvPr/>
        </p:nvSpPr>
        <p:spPr bwMode="auto">
          <a:xfrm>
            <a:off x="304800" y="27432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If there are a large number of Non-Halal slaughtered animals in a continuous order, the first three carcasses and the last three carcasses should be tagged Non-Halal.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ويجب على عامل الذبح الاحتياطي تتبع الذبيحة على امتداد السلسلة لضمان الالتزام بالإجراءات.</a:t>
            </a:r>
            <a:endParaRPr lang="en-US" sz="2400" dirty="0">
              <a:solidFill>
                <a:srgbClr val="0033CC"/>
              </a:solidFill>
              <a:latin typeface="Simplified Arabic" pitchFamily="18" charset="-78"/>
              <a:cs typeface="Simplified Arabic" pitchFamily="18" charset="-78"/>
            </a:endParaRPr>
          </a:p>
        </p:txBody>
      </p:sp>
      <p:sp>
        <p:nvSpPr>
          <p:cNvPr id="88067" name="Rectangle 3"/>
          <p:cNvSpPr>
            <a:spLocks noChangeArrowheads="1"/>
          </p:cNvSpPr>
          <p:nvPr/>
        </p:nvSpPr>
        <p:spPr bwMode="auto">
          <a:xfrm>
            <a:off x="304800" y="27432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The spare slaughter man follows individual tagged carcass along the chain to ensure compliance with the procedure.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52400"/>
            <a:ext cx="8534400" cy="101600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كما يجب إخطار كبير العمال وأن يتقدم للمساعدة متى أمكن. </a:t>
            </a:r>
            <a:endParaRPr lang="en-US" sz="2400" dirty="0">
              <a:solidFill>
                <a:srgbClr val="0033CC"/>
              </a:solidFill>
              <a:latin typeface="Simplified Arabic" pitchFamily="18" charset="-78"/>
              <a:cs typeface="Simplified Arabic" pitchFamily="18" charset="-78"/>
            </a:endParaRPr>
          </a:p>
        </p:txBody>
      </p:sp>
      <p:sp>
        <p:nvSpPr>
          <p:cNvPr id="89091" name="Rectangle 3"/>
          <p:cNvSpPr>
            <a:spLocks noChangeArrowheads="1"/>
          </p:cNvSpPr>
          <p:nvPr/>
        </p:nvSpPr>
        <p:spPr bwMode="auto">
          <a:xfrm>
            <a:off x="304800" y="1219200"/>
            <a:ext cx="8534400" cy="147796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The plant foreman should also be informed and assist where possible.</a:t>
            </a:r>
          </a:p>
        </p:txBody>
      </p:sp>
      <p:sp>
        <p:nvSpPr>
          <p:cNvPr id="6" name="Rectangle 5"/>
          <p:cNvSpPr>
            <a:spLocks noChangeArrowheads="1"/>
          </p:cNvSpPr>
          <p:nvPr/>
        </p:nvSpPr>
        <p:spPr bwMode="auto">
          <a:xfrm>
            <a:off x="304800" y="28194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وعندما تكون إحدى الذبائح غير حلال، فيجب أن تلصق ورقة مكتوب عليها «غير حلال» </a:t>
            </a:r>
            <a:r>
              <a:rPr lang="ar-EG" sz="2400" u="sng" dirty="0">
                <a:solidFill>
                  <a:srgbClr val="0033CC"/>
                </a:solidFill>
                <a:latin typeface="Simplified Arabic" pitchFamily="18" charset="-78"/>
                <a:cs typeface="Simplified Arabic" pitchFamily="18" charset="-78"/>
              </a:rPr>
              <a:t>على فضلاتها</a:t>
            </a:r>
            <a:r>
              <a:rPr lang="ar-EG" sz="2400" dirty="0">
                <a:solidFill>
                  <a:srgbClr val="0033CC"/>
                </a:solidFill>
                <a:latin typeface="Simplified Arabic" pitchFamily="18" charset="-78"/>
                <a:cs typeface="Simplified Arabic" pitchFamily="18" charset="-78"/>
              </a:rPr>
              <a:t>.</a:t>
            </a:r>
            <a:endParaRPr lang="en-US" sz="2400" dirty="0">
              <a:solidFill>
                <a:srgbClr val="0033CC"/>
              </a:solidFill>
              <a:latin typeface="Simplified Arabic" pitchFamily="18" charset="-78"/>
              <a:cs typeface="Simplified Arabic" pitchFamily="18" charset="-78"/>
            </a:endParaRPr>
          </a:p>
        </p:txBody>
      </p:sp>
      <p:sp>
        <p:nvSpPr>
          <p:cNvPr id="89093" name="Rectangle 3"/>
          <p:cNvSpPr>
            <a:spLocks noChangeArrowheads="1"/>
          </p:cNvSpPr>
          <p:nvPr/>
        </p:nvSpPr>
        <p:spPr bwMode="auto">
          <a:xfrm>
            <a:off x="304800" y="4714875"/>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When a carcass is tagged Non-Halal, its offal should have a `Non-Halal’ stamped paper placed on it.</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04800" y="3048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ومع مرور الذبائح غير الحلال على امتداد السلسلة، يضع العامل المعني بالبطاقات بطاقة مكتوب عليها «غير حلال» بالإضافة إلى بطاقة تصدير قياسية. وترافق هذه البطاقة الذبيحة غير الحلال طوال رحلتها في النظام. </a:t>
            </a:r>
            <a:endParaRPr lang="en-US" sz="2400" dirty="0">
              <a:solidFill>
                <a:srgbClr val="0033CC"/>
              </a:solidFill>
              <a:latin typeface="Simplified Arabic" pitchFamily="18" charset="-78"/>
              <a:cs typeface="Simplified Arabic" pitchFamily="18" charset="-78"/>
            </a:endParaRPr>
          </a:p>
        </p:txBody>
      </p:sp>
      <p:sp>
        <p:nvSpPr>
          <p:cNvPr id="90115" name="Rectangle 3"/>
          <p:cNvSpPr>
            <a:spLocks noChangeArrowheads="1"/>
          </p:cNvSpPr>
          <p:nvPr/>
        </p:nvSpPr>
        <p:spPr bwMode="auto">
          <a:xfrm>
            <a:off x="304800" y="3429000"/>
            <a:ext cx="8534400" cy="2933700"/>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As the Non-Halal tagged carcass comes down the chain, the ticket person will put a ticket stamped ‘non-Halal’ plus a standard export ticket. This plain, non-Halal ticket will accompany the carcass right through the system.</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غرفة التبريد</a:t>
            </a:r>
            <a:endParaRPr lang="en-US" sz="2800" b="0">
              <a:latin typeface="Simplified Arabic" pitchFamily="18" charset="-78"/>
              <a:cs typeface="Simplified Arabic" pitchFamily="18" charset="-78"/>
            </a:endParaRPr>
          </a:p>
        </p:txBody>
      </p:sp>
      <p:sp>
        <p:nvSpPr>
          <p:cNvPr id="46083"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Chiller-room</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304800" y="304800"/>
            <a:ext cx="8534400" cy="2724150"/>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يتم الاحتفاظ بالذبائح غير الحلال على خطوط منفصلة خاصة بها بدون أن تلامس الخطوط الأخرى، وبحيث يكون من السهل التعرف عليها من جانب عمال الذبح المسلمين أو مشرف هيئة شهادات الحلال للتحقق منها. </a:t>
            </a:r>
            <a:endParaRPr lang="en-US" sz="2400" dirty="0">
              <a:solidFill>
                <a:srgbClr val="0033CC"/>
              </a:solidFill>
              <a:latin typeface="Simplified Arabic" pitchFamily="18" charset="-78"/>
              <a:cs typeface="Simplified Arabic" pitchFamily="18" charset="-78"/>
            </a:endParaRPr>
          </a:p>
        </p:txBody>
      </p:sp>
      <p:sp>
        <p:nvSpPr>
          <p:cNvPr id="92163" name="Rectangle 3"/>
          <p:cNvSpPr>
            <a:spLocks noChangeArrowheads="1"/>
          </p:cNvSpPr>
          <p:nvPr/>
        </p:nvSpPr>
        <p:spPr bwMode="auto">
          <a:xfrm>
            <a:off x="304800" y="34290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Non-Halal carcasses are to be kept on a separate rail without contact with adjacent rails and be readily identifiable to the Muslim slaughter men or the HCB Supervisor for checking.</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الوضع في الأكياس</a:t>
            </a:r>
            <a:endParaRPr lang="en-US" sz="2800" b="0">
              <a:latin typeface="Simplified Arabic" pitchFamily="18" charset="-78"/>
              <a:cs typeface="Simplified Arabic" pitchFamily="18" charset="-78"/>
            </a:endParaRPr>
          </a:p>
        </p:txBody>
      </p:sp>
      <p:sp>
        <p:nvSpPr>
          <p:cNvPr id="48131"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Bagging</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685800" y="2286000"/>
            <a:ext cx="7772400" cy="1981200"/>
          </a:xfrm>
          <a:prstGeom prst="rect">
            <a:avLst/>
          </a:prstGeom>
          <a:solidFill>
            <a:srgbClr val="002060"/>
          </a:solidFill>
          <a:ln w="9525">
            <a:noFill/>
            <a:miter lim="800000"/>
            <a:headEnd/>
            <a:tailEnd/>
          </a:ln>
        </p:spPr>
        <p:txBody>
          <a:bodyPr/>
          <a:lstStyle/>
          <a:p>
            <a:pPr algn="ctr" rtl="1" eaLnBrk="0" hangingPunct="0">
              <a:spcBef>
                <a:spcPts val="600"/>
              </a:spcBef>
            </a:pPr>
            <a:r>
              <a:rPr lang="ar-KW" sz="5400">
                <a:solidFill>
                  <a:schemeClr val="bg1"/>
                </a:solidFill>
                <a:latin typeface="Simplified Arabic" pitchFamily="18" charset="-78"/>
                <a:cs typeface="Simplified Arabic" pitchFamily="18" charset="-78"/>
              </a:rPr>
              <a:t>مصطلحات </a:t>
            </a:r>
            <a:r>
              <a:rPr lang="ar-EG" sz="5400">
                <a:solidFill>
                  <a:schemeClr val="bg1"/>
                </a:solidFill>
                <a:latin typeface="Simplified Arabic" pitchFamily="18" charset="-78"/>
                <a:cs typeface="Simplified Arabic" pitchFamily="18" charset="-78"/>
              </a:rPr>
              <a:t>تتعلق بالحلال</a:t>
            </a:r>
            <a:endParaRPr lang="ar-KW" sz="5400">
              <a:solidFill>
                <a:schemeClr val="bg1"/>
              </a:solidFill>
              <a:latin typeface="Simplified Arabic" pitchFamily="18" charset="-78"/>
              <a:cs typeface="Simplified Arabic" pitchFamily="18" charset="-78"/>
            </a:endParaRPr>
          </a:p>
          <a:p>
            <a:pPr algn="ctr" rtl="1" eaLnBrk="0" hangingPunct="0">
              <a:spcBef>
                <a:spcPts val="600"/>
              </a:spcBef>
            </a:pPr>
            <a:r>
              <a:rPr lang="en-US" sz="5400">
                <a:solidFill>
                  <a:schemeClr val="bg1"/>
                </a:solidFill>
                <a:latin typeface="Calibri" pitchFamily="34" charset="0"/>
              </a:rPr>
              <a:t>Concepts related to Halal</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304800"/>
            <a:ext cx="8534400" cy="1938338"/>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يتعرف عمال الأكياس على الذبائح غير الحلال من خلال البطاقة المدون عليها «غير حلال»، ويضعون هذه الذبائح في أكياس مختلفة مدون عليها «غير حلال». </a:t>
            </a:r>
            <a:endParaRPr lang="en-US" sz="2400" dirty="0">
              <a:solidFill>
                <a:srgbClr val="0033CC"/>
              </a:solidFill>
              <a:latin typeface="Simplified Arabic" pitchFamily="18" charset="-78"/>
              <a:cs typeface="Simplified Arabic" pitchFamily="18" charset="-78"/>
            </a:endParaRPr>
          </a:p>
        </p:txBody>
      </p:sp>
      <p:sp>
        <p:nvSpPr>
          <p:cNvPr id="94211" name="Rectangle 3"/>
          <p:cNvSpPr>
            <a:spLocks noChangeArrowheads="1"/>
          </p:cNvSpPr>
          <p:nvPr/>
        </p:nvSpPr>
        <p:spPr bwMode="auto">
          <a:xfrm>
            <a:off x="304800" y="25908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Non-Halal carcass will be identified by the bagging people recognizing the plain `Non-Halal’ ticket and putting that carcass into a different bag stamped ‘Non-Halal’.</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ChangeArrowheads="1"/>
          </p:cNvSpPr>
          <p:nvPr/>
        </p:nvSpPr>
        <p:spPr bwMode="auto">
          <a:xfrm>
            <a:off x="609600" y="1468438"/>
            <a:ext cx="8077200" cy="1168400"/>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a:latin typeface="Simplified Arabic" pitchFamily="18" charset="-78"/>
                <a:cs typeface="Simplified Arabic" pitchFamily="18" charset="-78"/>
              </a:rPr>
              <a:t>إجراءات تتعلق ب</a:t>
            </a:r>
            <a:r>
              <a:rPr lang="ar-EG" sz="2800">
                <a:latin typeface="Simplified Arabic" pitchFamily="18" charset="-78"/>
                <a:cs typeface="Simplified Arabic" pitchFamily="18" charset="-78"/>
              </a:rPr>
              <a:t>المجمّد (الفريزر)</a:t>
            </a:r>
            <a:endParaRPr lang="en-US" sz="2800" b="0">
              <a:latin typeface="Simplified Arabic" pitchFamily="18" charset="-78"/>
              <a:cs typeface="Simplified Arabic" pitchFamily="18" charset="-78"/>
            </a:endParaRPr>
          </a:p>
        </p:txBody>
      </p:sp>
      <p:sp>
        <p:nvSpPr>
          <p:cNvPr id="50179"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a:latin typeface="Times New Roman" pitchFamily="18" charset="0"/>
                <a:cs typeface="Times New Roman" pitchFamily="18" charset="0"/>
              </a:rPr>
              <a:t>Procedures related to Freezer</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1800225"/>
          </a:xfrm>
          <a:prstGeom prst="rect">
            <a:avLst/>
          </a:prstGeom>
          <a:solidFill>
            <a:schemeClr val="accent6">
              <a:lumMod val="20000"/>
              <a:lumOff val="80000"/>
            </a:schemeClr>
          </a:solidFill>
          <a:ln>
            <a:noFill/>
          </a:ln>
        </p:spPr>
        <p:txBody>
          <a:bodyPr>
            <a:spAutoFit/>
          </a:bodyPr>
          <a:lstStyle/>
          <a:p>
            <a:pPr algn="just" rtl="1">
              <a:lnSpc>
                <a:spcPct val="250000"/>
              </a:lnSpc>
              <a:spcBef>
                <a:spcPts val="600"/>
              </a:spcBef>
              <a:defRPr/>
            </a:pPr>
            <a:r>
              <a:rPr lang="ar-EG" sz="2400" dirty="0">
                <a:solidFill>
                  <a:srgbClr val="0033CC"/>
                </a:solidFill>
                <a:latin typeface="Simplified Arabic" pitchFamily="18" charset="-78"/>
                <a:cs typeface="Simplified Arabic" pitchFamily="18" charset="-78"/>
              </a:rPr>
              <a:t>يجب وضع المنتجات غير الحلال في جزء منفصل في المجمّد، وبحيث يسهل على مشرف هيئة شهادات الحلال التعرف عليها</a:t>
            </a:r>
            <a:endParaRPr lang="en-US" sz="2400" dirty="0">
              <a:solidFill>
                <a:srgbClr val="0033CC"/>
              </a:solidFill>
              <a:latin typeface="Simplified Arabic" pitchFamily="18" charset="-78"/>
              <a:cs typeface="Simplified Arabic" pitchFamily="18" charset="-78"/>
            </a:endParaRPr>
          </a:p>
        </p:txBody>
      </p:sp>
      <p:sp>
        <p:nvSpPr>
          <p:cNvPr id="96259" name="Rectangle 3"/>
          <p:cNvSpPr>
            <a:spLocks noChangeArrowheads="1"/>
          </p:cNvSpPr>
          <p:nvPr/>
        </p:nvSpPr>
        <p:spPr bwMode="auto">
          <a:xfrm>
            <a:off x="304800" y="2590800"/>
            <a:ext cx="8534400" cy="1457325"/>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Non-Halal products should be kept in the freezer on a separate frame, readily identifiable to the HCB Supervisor for checking.</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dirty="0">
                <a:latin typeface="Simplified Arabic" pitchFamily="18" charset="-78"/>
                <a:cs typeface="Simplified Arabic" pitchFamily="18" charset="-78"/>
              </a:rPr>
              <a:t>إجراءات تتعلق ب</a:t>
            </a:r>
            <a:r>
              <a:rPr lang="ar-EG" sz="2800" dirty="0">
                <a:latin typeface="Simplified Arabic" pitchFamily="18" charset="-78"/>
                <a:cs typeface="Simplified Arabic" pitchFamily="18" charset="-78"/>
              </a:rPr>
              <a:t>نزع العظام</a:t>
            </a:r>
            <a:endParaRPr lang="en-US" sz="2800" b="0" dirty="0">
              <a:latin typeface="Simplified Arabic" pitchFamily="18" charset="-78"/>
              <a:cs typeface="Simplified Arabic" pitchFamily="18" charset="-78"/>
            </a:endParaRPr>
          </a:p>
        </p:txBody>
      </p:sp>
      <p:sp>
        <p:nvSpPr>
          <p:cNvPr id="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dirty="0">
                <a:latin typeface="Times New Roman" pitchFamily="18" charset="0"/>
                <a:cs typeface="Times New Roman" pitchFamily="18" charset="0"/>
              </a:rPr>
              <a:t>Procedures related to Boning</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304800"/>
            <a:ext cx="8534400" cy="2216150"/>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يجب نزع العظام من الذبائح الحلال في البداية في وجود أحد المشرفين المسلمين على الذبح الحلال. ولا يجب السماح على الإطلاق بإدخال الذبائح غير الحلال إلى غرف نزع العظام، ولكن يجب التخلص منها وهي على حالتها. </a:t>
            </a:r>
            <a:endParaRPr lang="en-US" sz="2400" dirty="0">
              <a:latin typeface="Simplified Arabic" pitchFamily="18" charset="-78"/>
              <a:cs typeface="Simplified Arabic" pitchFamily="18" charset="-78"/>
            </a:endParaRPr>
          </a:p>
        </p:txBody>
      </p:sp>
      <p:sp>
        <p:nvSpPr>
          <p:cNvPr id="98307" name="Rectangle 3"/>
          <p:cNvSpPr>
            <a:spLocks noChangeArrowheads="1"/>
          </p:cNvSpPr>
          <p:nvPr/>
        </p:nvSpPr>
        <p:spPr bwMode="auto">
          <a:xfrm>
            <a:off x="304800" y="2590800"/>
            <a:ext cx="8534400" cy="2195513"/>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Halal carcasses should be boned first in the presence of a Muslim Halal Supervisor. Non-Halal carcasses must not be permitted in Boning Rooms at all but should be disposed off in carcass form.</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dirty="0">
                <a:latin typeface="Simplified Arabic" pitchFamily="18" charset="-78"/>
                <a:cs typeface="Simplified Arabic" pitchFamily="18" charset="-78"/>
              </a:rPr>
              <a:t>إجراءات تتعلق ب</a:t>
            </a:r>
            <a:r>
              <a:rPr lang="ar-EG" sz="2800" dirty="0">
                <a:latin typeface="Simplified Arabic" pitchFamily="18" charset="-78"/>
                <a:cs typeface="Simplified Arabic" pitchFamily="18" charset="-78"/>
              </a:rPr>
              <a:t>التعبئـة</a:t>
            </a:r>
            <a:endParaRPr lang="en-US" sz="2800" b="0" dirty="0">
              <a:latin typeface="Simplified Arabic" pitchFamily="18" charset="-78"/>
              <a:cs typeface="Simplified Arabic" pitchFamily="18" charset="-78"/>
            </a:endParaRPr>
          </a:p>
        </p:txBody>
      </p:sp>
      <p:sp>
        <p:nvSpPr>
          <p:cNvPr id="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dirty="0">
                <a:latin typeface="Times New Roman" pitchFamily="18" charset="0"/>
                <a:cs typeface="Times New Roman" pitchFamily="18" charset="0"/>
              </a:rPr>
              <a:t>Procedures related to Packaging</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152400"/>
            <a:ext cx="8534400" cy="2954338"/>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يتم دمغ كافة صناديق الكرتون التي تحتوي على الذبائح غير الحلال بعبارة «غير حلال» على كلا الوجهين وعلى البطاقة إذا أمكن، وينبغي على هيئة شهادات الحلال التأكد من حفظ صناديق الكرتون غير الحلال منفصلة، والتأكد من عدم توجه أي ذبائح غير حلال إلى أي أسواق المنتجات الحلال. </a:t>
            </a:r>
            <a:endParaRPr lang="en-US" sz="2400" dirty="0">
              <a:latin typeface="Simplified Arabic" pitchFamily="18" charset="-78"/>
              <a:cs typeface="Simplified Arabic" pitchFamily="18" charset="-78"/>
            </a:endParaRPr>
          </a:p>
        </p:txBody>
      </p:sp>
      <p:sp>
        <p:nvSpPr>
          <p:cNvPr id="100355" name="Rectangle 3"/>
          <p:cNvSpPr>
            <a:spLocks noChangeArrowheads="1"/>
          </p:cNvSpPr>
          <p:nvPr/>
        </p:nvSpPr>
        <p:spPr bwMode="auto">
          <a:xfrm>
            <a:off x="304800" y="3200400"/>
            <a:ext cx="8534400" cy="3673475"/>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All cartons containing non-Halal carcasses are to be stamped ‘non-Halal’ on both end panels and on the label if possible. The HCB Supervisor need to check that the non-Halal cartons are kept separate and ensure that non-Halal cuts are not destined to any Halal market.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609600" y="1468438"/>
            <a:ext cx="8077200" cy="1169987"/>
          </a:xfrm>
          <a:prstGeom prst="rect">
            <a:avLst/>
          </a:prstGeom>
          <a:solidFill>
            <a:schemeClr val="accent6">
              <a:lumMod val="20000"/>
              <a:lumOff val="80000"/>
            </a:schemeClr>
          </a:solidFill>
          <a:ln>
            <a:noFill/>
          </a:ln>
        </p:spPr>
        <p:txBody>
          <a:bodyPr>
            <a:spAutoFit/>
          </a:bodyPr>
          <a:lstStyle/>
          <a:p>
            <a:pPr algn="ctr" rtl="1">
              <a:lnSpc>
                <a:spcPct val="300000"/>
              </a:lnSpc>
              <a:spcBef>
                <a:spcPts val="600"/>
              </a:spcBef>
              <a:defRPr/>
            </a:pPr>
            <a:r>
              <a:rPr lang="ar-KW" sz="2800" dirty="0">
                <a:latin typeface="Simplified Arabic" pitchFamily="18" charset="-78"/>
                <a:cs typeface="Simplified Arabic" pitchFamily="18" charset="-78"/>
              </a:rPr>
              <a:t>إجراءات تتعلق ب</a:t>
            </a:r>
            <a:r>
              <a:rPr lang="ar-EG" sz="2800" dirty="0">
                <a:latin typeface="Simplified Arabic" pitchFamily="18" charset="-78"/>
                <a:cs typeface="Simplified Arabic" pitchFamily="18" charset="-78"/>
              </a:rPr>
              <a:t>النظافة الصحية</a:t>
            </a:r>
            <a:endParaRPr lang="en-US" sz="2800" b="0" dirty="0">
              <a:latin typeface="Simplified Arabic" pitchFamily="18" charset="-78"/>
              <a:cs typeface="Simplified Arabic" pitchFamily="18" charset="-78"/>
            </a:endParaRPr>
          </a:p>
        </p:txBody>
      </p:sp>
      <p:sp>
        <p:nvSpPr>
          <p:cNvPr id="5" name="Rectangle 3"/>
          <p:cNvSpPr>
            <a:spLocks noChangeArrowheads="1"/>
          </p:cNvSpPr>
          <p:nvPr/>
        </p:nvSpPr>
        <p:spPr bwMode="auto">
          <a:xfrm>
            <a:off x="609600" y="3292475"/>
            <a:ext cx="8077200" cy="1146175"/>
          </a:xfrm>
          <a:prstGeom prst="rect">
            <a:avLst/>
          </a:prstGeom>
          <a:solidFill>
            <a:schemeClr val="accent6">
              <a:lumMod val="20000"/>
              <a:lumOff val="80000"/>
            </a:schemeClr>
          </a:solidFill>
          <a:ln>
            <a:noFill/>
          </a:ln>
        </p:spPr>
        <p:txBody>
          <a:bodyPr>
            <a:spAutoFit/>
          </a:bodyPr>
          <a:lstStyle/>
          <a:p>
            <a:pPr algn="ctr">
              <a:lnSpc>
                <a:spcPct val="300000"/>
              </a:lnSpc>
              <a:defRPr/>
            </a:pPr>
            <a:r>
              <a:rPr lang="en-US" sz="2800" dirty="0">
                <a:latin typeface="Times New Roman" pitchFamily="18" charset="0"/>
                <a:cs typeface="Times New Roman" pitchFamily="18" charset="0"/>
              </a:rPr>
              <a:t>Procedures related to Hygiene and Sanitation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495300"/>
            <a:ext cx="8534400" cy="22145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تعد النظافة الصحية ومنع الأمراض وكافة الاعتبارات الخاصة بالصحة وسلامة الغذاء من الاعتبارات المهمة في كافة مراحل إعداد </a:t>
            </a:r>
            <a:r>
              <a:rPr lang="ar-KW" sz="2400" dirty="0">
                <a:latin typeface="Simplified Arabic" pitchFamily="18" charset="-78"/>
                <a:cs typeface="Simplified Arabic" pitchFamily="18" charset="-78"/>
              </a:rPr>
              <a:t>الذبائح </a:t>
            </a:r>
            <a:r>
              <a:rPr lang="ar-EG" sz="2400" dirty="0">
                <a:latin typeface="Simplified Arabic" pitchFamily="18" charset="-78"/>
                <a:cs typeface="Simplified Arabic" pitchFamily="18" charset="-78"/>
              </a:rPr>
              <a:t>الحلال</a:t>
            </a:r>
            <a:r>
              <a:rPr lang="ar-KW" sz="2400" dirty="0">
                <a:latin typeface="Simplified Arabic" pitchFamily="18" charset="-78"/>
                <a:cs typeface="Simplified Arabic" pitchFamily="18" charset="-78"/>
              </a:rPr>
              <a:t> ومنتجاتها</a:t>
            </a:r>
            <a:r>
              <a:rPr lang="ar-EG" sz="2400" dirty="0">
                <a:latin typeface="Simplified Arabic" pitchFamily="18" charset="-78"/>
                <a:cs typeface="Simplified Arabic" pitchFamily="18" charset="-78"/>
              </a:rPr>
              <a:t>، ويجب على المنتجين وضع البروتوكولات والإجراءات اللازمة لضمان ما يلي: </a:t>
            </a:r>
            <a:endParaRPr lang="en-US" sz="2400" dirty="0">
              <a:latin typeface="Simplified Arabic" pitchFamily="18" charset="-78"/>
              <a:cs typeface="Simplified Arabic" pitchFamily="18" charset="-78"/>
            </a:endParaRPr>
          </a:p>
        </p:txBody>
      </p:sp>
      <p:sp>
        <p:nvSpPr>
          <p:cNvPr id="102403" name="Rectangle 3"/>
          <p:cNvSpPr>
            <a:spLocks noChangeArrowheads="1"/>
          </p:cNvSpPr>
          <p:nvPr/>
        </p:nvSpPr>
        <p:spPr bwMode="auto">
          <a:xfrm>
            <a:off x="304800" y="3162300"/>
            <a:ext cx="8534400" cy="2933700"/>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Hygiene, sanitation and all considerations of health and of food safety are essential considerations at all stages in the preparation of Halal food and producers must put in place protocols and procedures to ensure the following:</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495300"/>
            <a:ext cx="8534400" cy="2214563"/>
          </a:xfrm>
          <a:prstGeom prst="rect">
            <a:avLst/>
          </a:prstGeom>
          <a:solidFill>
            <a:schemeClr val="accent6">
              <a:lumMod val="20000"/>
              <a:lumOff val="80000"/>
            </a:schemeClr>
          </a:solidFill>
          <a:ln>
            <a:noFill/>
          </a:ln>
        </p:spPr>
        <p:txBody>
          <a:bodyPr>
            <a:spAutoFit/>
          </a:bodyPr>
          <a:lstStyle/>
          <a:p>
            <a:pPr algn="just" rtl="1">
              <a:lnSpc>
                <a:spcPct val="200000"/>
              </a:lnSpc>
              <a:spcBef>
                <a:spcPts val="600"/>
              </a:spcBef>
              <a:defRPr/>
            </a:pPr>
            <a:r>
              <a:rPr lang="ar-EG" sz="2400" dirty="0">
                <a:latin typeface="Simplified Arabic" pitchFamily="18" charset="-78"/>
                <a:cs typeface="Simplified Arabic" pitchFamily="18" charset="-78"/>
              </a:rPr>
              <a:t>خلو مناطق إنتاج </a:t>
            </a:r>
            <a:r>
              <a:rPr lang="ar-KW" sz="2400" dirty="0">
                <a:latin typeface="Simplified Arabic" pitchFamily="18" charset="-78"/>
                <a:cs typeface="Simplified Arabic" pitchFamily="18" charset="-78"/>
              </a:rPr>
              <a:t>ذبائح الحلال ومنتجاتها </a:t>
            </a:r>
            <a:r>
              <a:rPr lang="ar-EG" sz="2400" dirty="0">
                <a:latin typeface="Simplified Arabic" pitchFamily="18" charset="-78"/>
                <a:cs typeface="Simplified Arabic" pitchFamily="18" charset="-78"/>
              </a:rPr>
              <a:t>من الملوثات على اختلاف مصادرها والمرتبطة بعملية الإنتاج الأولية، وتشمل ملوثات الهواء والتربة والمبيدات والأسمدة والعقاقير المستخدمة في العلاجات البيطرية وغيرها</a:t>
            </a:r>
            <a:r>
              <a:rPr lang="ar-KW" sz="2400"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sp>
        <p:nvSpPr>
          <p:cNvPr id="103427" name="Rectangle 3"/>
          <p:cNvSpPr>
            <a:spLocks noChangeArrowheads="1"/>
          </p:cNvSpPr>
          <p:nvPr/>
        </p:nvSpPr>
        <p:spPr bwMode="auto">
          <a:xfrm>
            <a:off x="304800" y="3162300"/>
            <a:ext cx="8534400" cy="2933700"/>
          </a:xfrm>
          <a:prstGeom prst="rect">
            <a:avLst/>
          </a:prstGeom>
          <a:noFill/>
          <a:ln w="9525">
            <a:noFill/>
            <a:miter lim="800000"/>
            <a:headEnd/>
            <a:tailEnd/>
          </a:ln>
        </p:spPr>
        <p:txBody>
          <a:bodyPr>
            <a:spAutoFit/>
          </a:bodyPr>
          <a:lstStyle/>
          <a:p>
            <a:pPr algn="just">
              <a:lnSpc>
                <a:spcPct val="200000"/>
              </a:lnSpc>
              <a:spcBef>
                <a:spcPts val="600"/>
              </a:spcBef>
            </a:pPr>
            <a:r>
              <a:rPr lang="en-US" sz="2400" b="0">
                <a:latin typeface="Times New Roman" pitchFamily="18" charset="0"/>
                <a:cs typeface="Times New Roman" pitchFamily="18" charset="0"/>
              </a:rPr>
              <a:t>That food production and processing areas are free from contamination from all sources associated with primary production, including air and soil, pesticides, fertilizers, drugs used in veterinary treatments and others;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8561</Words>
  <Application>Microsoft Office PowerPoint</Application>
  <PresentationFormat>On-screen Show (4:3)</PresentationFormat>
  <Paragraphs>556</Paragraphs>
  <Slides>149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149</vt:i4>
      </vt:variant>
    </vt:vector>
  </HeadingPairs>
  <TitlesOfParts>
    <vt:vector size="152" baseType="lpstr">
      <vt:lpstr>Office Theme</vt:lpstr>
      <vt:lpstr>Slide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2018-03-23T13:26:30Z</dcterms:created>
  <dcterms:modified xsi:type="dcterms:W3CDTF">2019-07-03T12:17:19Z</dcterms:modified>
</cp:coreProperties>
</file>